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8288000" cy="10287000"/>
  <p:notesSz cx="6858000" cy="9144000"/>
  <p:embeddedFontLst>
    <p:embeddedFont>
      <p:font typeface="#9Slide03 Montserrat" panose="020B0604020202020204" charset="0"/>
      <p:regular r:id="rId26"/>
    </p:embeddedFont>
    <p:embeddedFont>
      <p:font typeface="#9Slide03 Montserrat Bold" panose="020B0604020202020204" charset="0"/>
      <p:bold r:id="rId27"/>
    </p:embeddedFont>
    <p:embeddedFont>
      <p:font typeface="Arial Bold" panose="020B0704020202020204" pitchFamily="34" charset="0"/>
      <p:regular r:id="rId28"/>
      <p:bold r:id="rId29"/>
    </p:embeddedFont>
    <p:embeddedFont>
      <p:font typeface="Arial Italics" panose="020B0604020202020204" charset="0"/>
      <p:regular r:id="rId30"/>
    </p:embeddedFont>
    <p:embeddedFont>
      <p:font typeface="Bungee" panose="020B0604020202020204" charset="0"/>
      <p:regular r:id="rId31"/>
    </p:embeddedFont>
    <p:embeddedFont>
      <p:font typeface="DM Sans Bold" panose="020B0604020202020204" charset="0"/>
      <p:regular r:id="rId32"/>
    </p:embeddedFont>
    <p:embeddedFont>
      <p:font typeface="Oswald Bold" panose="020B0604020202020204" charset="0"/>
      <p:regular r:id="rId33"/>
    </p:embeddedFont>
    <p:embeddedFont>
      <p:font typeface="Paytone One" panose="020B0604020202020204" charset="0"/>
      <p:regular r:id="rId34"/>
    </p:embeddedFont>
    <p:embeddedFont>
      <p:font typeface="Poppins Ultra-Bold" panose="020B0604020202020204" charset="0"/>
      <p:regular r:id="rId35"/>
    </p:embeddedFont>
    <p:embeddedFont>
      <p:font typeface="Sriracha" panose="020B0604020202020204" charset="-34"/>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9" d="100"/>
          <a:sy n="39" d="100"/>
        </p:scale>
        <p:origin x="94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DDAB7F-22F8-4B1F-BDAC-CE5BA4B42BF6}" type="datetimeFigureOut">
              <a:rPr lang="en-US" smtClean="0"/>
              <a:t>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266A93-9915-4033-A834-0EA1B1042A5A}" type="slidenum">
              <a:rPr lang="en-US" smtClean="0"/>
              <a:t>‹#›</a:t>
            </a:fld>
            <a:endParaRPr lang="en-US"/>
          </a:p>
        </p:txBody>
      </p:sp>
    </p:spTree>
    <p:extLst>
      <p:ext uri="{BB962C8B-B14F-4D97-AF65-F5344CB8AC3E}">
        <p14:creationId xmlns:p14="http://schemas.microsoft.com/office/powerpoint/2010/main" val="1806550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9266A93-9915-4033-A834-0EA1B1042A5A}" type="slidenum">
              <a:rPr lang="en-US" smtClean="0"/>
              <a:t>23</a:t>
            </a:fld>
            <a:endParaRPr lang="en-US"/>
          </a:p>
        </p:txBody>
      </p:sp>
    </p:spTree>
    <p:extLst>
      <p:ext uri="{BB962C8B-B14F-4D97-AF65-F5344CB8AC3E}">
        <p14:creationId xmlns:p14="http://schemas.microsoft.com/office/powerpoint/2010/main" val="1577080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1.svg"/></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1.svg"/><Relationship Id="rId11" Type="http://schemas.openxmlformats.org/officeDocument/2006/relationships/image" Target="../media/image46.sv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gif"/></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3.sv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3.sv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slides/_rels/slide21.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0.svg"/></Relationships>
</file>

<file path=ppt/slides/_rels/slide23.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61.png"/><Relationship Id="rId7" Type="http://schemas.openxmlformats.org/officeDocument/2006/relationships/image" Target="../media/image5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sv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6.sv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4.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329976"/>
            <a:ext cx="1963008" cy="1963008"/>
          </a:xfrm>
          <a:custGeom>
            <a:avLst/>
            <a:gdLst/>
            <a:ahLst/>
            <a:cxnLst/>
            <a:rect l="l" t="t" r="r" b="b"/>
            <a:pathLst>
              <a:path w="1963008" h="1963008">
                <a:moveTo>
                  <a:pt x="0" y="0"/>
                </a:moveTo>
                <a:lnTo>
                  <a:pt x="1963008" y="0"/>
                </a:lnTo>
                <a:lnTo>
                  <a:pt x="1963008" y="1963008"/>
                </a:lnTo>
                <a:lnTo>
                  <a:pt x="0" y="1963008"/>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4999286" y="536463"/>
            <a:ext cx="8488114" cy="1313436"/>
          </a:xfrm>
          <a:prstGeom prst="rect">
            <a:avLst/>
          </a:prstGeom>
        </p:spPr>
        <p:txBody>
          <a:bodyPr wrap="square" lIns="0" tIns="0" rIns="0" bIns="0" rtlCol="0" anchor="t">
            <a:spAutoFit/>
          </a:bodyPr>
          <a:lstStyle/>
          <a:p>
            <a:pPr algn="ctr">
              <a:lnSpc>
                <a:spcPts val="5180"/>
              </a:lnSpc>
            </a:pPr>
            <a:r>
              <a:rPr lang="en-US" sz="3700">
                <a:solidFill>
                  <a:srgbClr val="000000"/>
                </a:solidFill>
                <a:latin typeface="Arial"/>
              </a:rPr>
              <a:t>KHOA KỸ THUẬT VÀ CÔNG NGHỆ</a:t>
            </a:r>
          </a:p>
          <a:p>
            <a:pPr algn="ctr">
              <a:lnSpc>
                <a:spcPts val="5600"/>
              </a:lnSpc>
            </a:pPr>
            <a:r>
              <a:rPr lang="en-US" sz="3700">
                <a:solidFill>
                  <a:srgbClr val="000000"/>
                </a:solidFill>
                <a:latin typeface="Arial Bold"/>
              </a:rPr>
              <a:t>BỘ MÔN CÔNG NGHỆ THÔNG TIN</a:t>
            </a:r>
          </a:p>
        </p:txBody>
      </p:sp>
      <p:sp>
        <p:nvSpPr>
          <p:cNvPr id="4" name="TextBox 4"/>
          <p:cNvSpPr txBox="1"/>
          <p:nvPr/>
        </p:nvSpPr>
        <p:spPr>
          <a:xfrm>
            <a:off x="5327154" y="2435709"/>
            <a:ext cx="8312646" cy="1274964"/>
          </a:xfrm>
          <a:prstGeom prst="rect">
            <a:avLst/>
          </a:prstGeom>
        </p:spPr>
        <p:txBody>
          <a:bodyPr wrap="square" lIns="0" tIns="0" rIns="0" bIns="0" rtlCol="0" anchor="t">
            <a:spAutoFit/>
          </a:bodyPr>
          <a:lstStyle/>
          <a:p>
            <a:pPr algn="ctr">
              <a:lnSpc>
                <a:spcPts val="5180"/>
              </a:lnSpc>
            </a:pPr>
            <a:r>
              <a:rPr lang="en-US" sz="3700" dirty="0">
                <a:solidFill>
                  <a:srgbClr val="000000"/>
                </a:solidFill>
                <a:latin typeface="Arial Bold"/>
              </a:rPr>
              <a:t>THỰC TẬP</a:t>
            </a:r>
            <a:r>
              <a:rPr lang="vi-VN" sz="3700" dirty="0">
                <a:solidFill>
                  <a:srgbClr val="000000"/>
                </a:solidFill>
                <a:latin typeface="Arial Bold"/>
              </a:rPr>
              <a:t> ĐỒ ÁN</a:t>
            </a:r>
            <a:r>
              <a:rPr lang="en-US" sz="3700" dirty="0">
                <a:solidFill>
                  <a:srgbClr val="000000"/>
                </a:solidFill>
                <a:latin typeface="Arial Bold"/>
              </a:rPr>
              <a:t> </a:t>
            </a:r>
            <a:r>
              <a:rPr lang="vi-VN" sz="3700" dirty="0">
                <a:solidFill>
                  <a:srgbClr val="000000"/>
                </a:solidFill>
                <a:latin typeface="Arial Bold"/>
              </a:rPr>
              <a:t>CHUYÊN </a:t>
            </a:r>
            <a:r>
              <a:rPr lang="en-US" sz="3700" dirty="0">
                <a:solidFill>
                  <a:srgbClr val="000000"/>
                </a:solidFill>
                <a:latin typeface="Arial Bold"/>
              </a:rPr>
              <a:t>NGÀNH</a:t>
            </a:r>
          </a:p>
          <a:p>
            <a:pPr algn="ctr">
              <a:lnSpc>
                <a:spcPts val="5180"/>
              </a:lnSpc>
            </a:pPr>
            <a:r>
              <a:rPr lang="en-US" sz="3700" dirty="0">
                <a:solidFill>
                  <a:srgbClr val="000000"/>
                </a:solidFill>
                <a:latin typeface="Arial Bold"/>
              </a:rPr>
              <a:t>HỌC KỲ I, NĂM HỌC 2023 - 2024</a:t>
            </a:r>
          </a:p>
        </p:txBody>
      </p:sp>
      <p:sp>
        <p:nvSpPr>
          <p:cNvPr id="5" name="TextBox 5"/>
          <p:cNvSpPr txBox="1"/>
          <p:nvPr/>
        </p:nvSpPr>
        <p:spPr>
          <a:xfrm>
            <a:off x="1028700" y="4208615"/>
            <a:ext cx="16230600" cy="2034916"/>
          </a:xfrm>
          <a:prstGeom prst="rect">
            <a:avLst/>
          </a:prstGeom>
        </p:spPr>
        <p:txBody>
          <a:bodyPr lIns="0" tIns="0" rIns="0" bIns="0" rtlCol="0" anchor="t">
            <a:spAutoFit/>
          </a:bodyPr>
          <a:lstStyle/>
          <a:p>
            <a:pPr algn="ctr">
              <a:lnSpc>
                <a:spcPts val="8260"/>
              </a:lnSpc>
            </a:pPr>
            <a:r>
              <a:rPr lang="vi-VN" sz="5900" dirty="0">
                <a:solidFill>
                  <a:srgbClr val="000000"/>
                </a:solidFill>
                <a:latin typeface="Arial Bold"/>
              </a:rPr>
              <a:t>XÂY DỰNG WEBSITE BÁN SÁCH </a:t>
            </a:r>
          </a:p>
          <a:p>
            <a:pPr algn="ctr">
              <a:lnSpc>
                <a:spcPts val="8260"/>
              </a:lnSpc>
            </a:pPr>
            <a:r>
              <a:rPr lang="vi-VN" sz="5900" dirty="0">
                <a:solidFill>
                  <a:srgbClr val="000000"/>
                </a:solidFill>
                <a:latin typeface="Arial Bold"/>
              </a:rPr>
              <a:t>TRỰC TUYẾN </a:t>
            </a:r>
            <a:endParaRPr lang="en-US" sz="5900" dirty="0">
              <a:solidFill>
                <a:srgbClr val="000000"/>
              </a:solidFill>
              <a:latin typeface="Arial Bold"/>
            </a:endParaRPr>
          </a:p>
        </p:txBody>
      </p:sp>
      <p:sp>
        <p:nvSpPr>
          <p:cNvPr id="6" name="TextBox 6"/>
          <p:cNvSpPr txBox="1"/>
          <p:nvPr/>
        </p:nvSpPr>
        <p:spPr>
          <a:xfrm>
            <a:off x="2010204" y="6608757"/>
            <a:ext cx="4486771" cy="1122359"/>
          </a:xfrm>
          <a:prstGeom prst="rect">
            <a:avLst/>
          </a:prstGeom>
        </p:spPr>
        <p:txBody>
          <a:bodyPr lIns="0" tIns="0" rIns="0" bIns="0" rtlCol="0" anchor="t">
            <a:spAutoFit/>
          </a:bodyPr>
          <a:lstStyle/>
          <a:p>
            <a:pPr>
              <a:lnSpc>
                <a:spcPts val="4480"/>
              </a:lnSpc>
              <a:spcBef>
                <a:spcPct val="0"/>
              </a:spcBef>
            </a:pPr>
            <a:r>
              <a:rPr lang="en-US" sz="3200" dirty="0" err="1">
                <a:solidFill>
                  <a:srgbClr val="000000"/>
                </a:solidFill>
                <a:latin typeface="Arial Italics"/>
              </a:rPr>
              <a:t>Giáo</a:t>
            </a:r>
            <a:r>
              <a:rPr lang="en-US" sz="3200" dirty="0">
                <a:solidFill>
                  <a:srgbClr val="000000"/>
                </a:solidFill>
                <a:latin typeface="Arial Italics"/>
              </a:rPr>
              <a:t> </a:t>
            </a:r>
            <a:r>
              <a:rPr lang="en-US" sz="3200" dirty="0" err="1">
                <a:solidFill>
                  <a:srgbClr val="000000"/>
                </a:solidFill>
                <a:latin typeface="Arial Italics"/>
              </a:rPr>
              <a:t>viên</a:t>
            </a:r>
            <a:r>
              <a:rPr lang="en-US" sz="3200" dirty="0">
                <a:solidFill>
                  <a:srgbClr val="000000"/>
                </a:solidFill>
                <a:latin typeface="Arial Italics"/>
              </a:rPr>
              <a:t> </a:t>
            </a:r>
            <a:r>
              <a:rPr lang="en-US" sz="3200" dirty="0" err="1">
                <a:solidFill>
                  <a:srgbClr val="000000"/>
                </a:solidFill>
                <a:latin typeface="Arial Italics"/>
              </a:rPr>
              <a:t>hướng</a:t>
            </a:r>
            <a:r>
              <a:rPr lang="en-US" sz="3200" dirty="0">
                <a:solidFill>
                  <a:srgbClr val="000000"/>
                </a:solidFill>
                <a:latin typeface="Arial Italics"/>
              </a:rPr>
              <a:t> </a:t>
            </a:r>
            <a:r>
              <a:rPr lang="en-US" sz="3200" dirty="0" err="1">
                <a:solidFill>
                  <a:srgbClr val="000000"/>
                </a:solidFill>
                <a:latin typeface="Arial Italics"/>
              </a:rPr>
              <a:t>dẫn</a:t>
            </a:r>
            <a:r>
              <a:rPr lang="en-US" sz="3200" dirty="0">
                <a:solidFill>
                  <a:srgbClr val="000000"/>
                </a:solidFill>
                <a:latin typeface="Arial Italics"/>
              </a:rPr>
              <a:t>:</a:t>
            </a:r>
            <a:endParaRPr lang="vi-VN" sz="3200" dirty="0">
              <a:solidFill>
                <a:srgbClr val="000000"/>
              </a:solidFill>
              <a:latin typeface="Arial Italics"/>
            </a:endParaRPr>
          </a:p>
          <a:p>
            <a:pPr>
              <a:lnSpc>
                <a:spcPts val="4480"/>
              </a:lnSpc>
              <a:spcBef>
                <a:spcPct val="0"/>
              </a:spcBef>
            </a:pPr>
            <a:r>
              <a:rPr lang="vi-VN" sz="3200" dirty="0">
                <a:solidFill>
                  <a:srgbClr val="000000"/>
                </a:solidFill>
                <a:latin typeface="Arial Italics"/>
              </a:rPr>
              <a:t>Đoàn Phước Miền</a:t>
            </a:r>
            <a:endParaRPr lang="en-US" sz="3200" dirty="0">
              <a:solidFill>
                <a:srgbClr val="000000"/>
              </a:solidFill>
              <a:latin typeface="Arial Italics"/>
            </a:endParaRPr>
          </a:p>
        </p:txBody>
      </p:sp>
      <p:sp>
        <p:nvSpPr>
          <p:cNvPr id="7" name="TextBox 7"/>
          <p:cNvSpPr txBox="1"/>
          <p:nvPr/>
        </p:nvSpPr>
        <p:spPr>
          <a:xfrm>
            <a:off x="11195667" y="6608757"/>
            <a:ext cx="6063633" cy="2852406"/>
          </a:xfrm>
          <a:prstGeom prst="rect">
            <a:avLst/>
          </a:prstGeom>
        </p:spPr>
        <p:txBody>
          <a:bodyPr lIns="0" tIns="0" rIns="0" bIns="0" rtlCol="0" anchor="t">
            <a:spAutoFit/>
          </a:bodyPr>
          <a:lstStyle/>
          <a:p>
            <a:pPr>
              <a:lnSpc>
                <a:spcPts val="4480"/>
              </a:lnSpc>
            </a:pPr>
            <a:r>
              <a:rPr lang="en-US" sz="3200">
                <a:solidFill>
                  <a:srgbClr val="000000"/>
                </a:solidFill>
                <a:latin typeface="Arial Italics"/>
              </a:rPr>
              <a:t>Sinh viên thực hiện:</a:t>
            </a:r>
          </a:p>
          <a:p>
            <a:pPr>
              <a:lnSpc>
                <a:spcPts val="4480"/>
              </a:lnSpc>
            </a:pPr>
            <a:r>
              <a:rPr lang="en-US" sz="3200">
                <a:solidFill>
                  <a:srgbClr val="000000"/>
                </a:solidFill>
                <a:latin typeface="Arial"/>
              </a:rPr>
              <a:t>Họ tên: Đặng Thị Kim Ngân</a:t>
            </a:r>
          </a:p>
          <a:p>
            <a:pPr>
              <a:lnSpc>
                <a:spcPts val="4480"/>
              </a:lnSpc>
            </a:pPr>
            <a:r>
              <a:rPr lang="en-US" sz="3200">
                <a:solidFill>
                  <a:srgbClr val="000000"/>
                </a:solidFill>
                <a:latin typeface="Arial"/>
              </a:rPr>
              <a:t>MSSV: 110121146</a:t>
            </a:r>
          </a:p>
          <a:p>
            <a:pPr>
              <a:lnSpc>
                <a:spcPts val="4480"/>
              </a:lnSpc>
            </a:pPr>
            <a:r>
              <a:rPr lang="en-US" sz="3200">
                <a:solidFill>
                  <a:srgbClr val="000000"/>
                </a:solidFill>
                <a:latin typeface="Arial"/>
              </a:rPr>
              <a:t>Lớp: DA21TTC</a:t>
            </a:r>
          </a:p>
          <a:p>
            <a:pPr algn="ctr">
              <a:lnSpc>
                <a:spcPts val="4480"/>
              </a:lnSpc>
              <a:spcBef>
                <a:spcPct val="0"/>
              </a:spcBef>
            </a:pPr>
            <a:endParaRPr lang="en-US" sz="3200">
              <a:solidFill>
                <a:srgbClr val="000000"/>
              </a:solidFill>
              <a:latin typeface="Arial"/>
            </a:endParaRPr>
          </a:p>
        </p:txBody>
      </p:sp>
      <p:sp>
        <p:nvSpPr>
          <p:cNvPr id="8" name="TextBox 8"/>
          <p:cNvSpPr txBox="1"/>
          <p:nvPr/>
        </p:nvSpPr>
        <p:spPr>
          <a:xfrm>
            <a:off x="6530231" y="9193200"/>
            <a:ext cx="5227538" cy="488301"/>
          </a:xfrm>
          <a:prstGeom prst="rect">
            <a:avLst/>
          </a:prstGeom>
        </p:spPr>
        <p:txBody>
          <a:bodyPr lIns="0" tIns="0" rIns="0" bIns="0" rtlCol="0" anchor="t">
            <a:spAutoFit/>
          </a:bodyPr>
          <a:lstStyle/>
          <a:p>
            <a:pPr algn="ctr">
              <a:lnSpc>
                <a:spcPts val="4060"/>
              </a:lnSpc>
              <a:spcBef>
                <a:spcPct val="0"/>
              </a:spcBef>
            </a:pPr>
            <a:r>
              <a:rPr lang="en-US" sz="2900" dirty="0" err="1">
                <a:solidFill>
                  <a:srgbClr val="000000"/>
                </a:solidFill>
                <a:latin typeface="Paytone One"/>
              </a:rPr>
              <a:t>Trà</a:t>
            </a:r>
            <a:r>
              <a:rPr lang="en-US" sz="2900" dirty="0">
                <a:solidFill>
                  <a:srgbClr val="000000"/>
                </a:solidFill>
                <a:latin typeface="Paytone One"/>
              </a:rPr>
              <a:t> Vinh, </a:t>
            </a:r>
            <a:r>
              <a:rPr lang="en-US" sz="2900" dirty="0" err="1">
                <a:solidFill>
                  <a:srgbClr val="000000"/>
                </a:solidFill>
                <a:latin typeface="Paytone One"/>
              </a:rPr>
              <a:t>tháng</a:t>
            </a:r>
            <a:r>
              <a:rPr lang="en-US" sz="2900" dirty="0">
                <a:solidFill>
                  <a:srgbClr val="000000"/>
                </a:solidFill>
                <a:latin typeface="Paytone One"/>
              </a:rPr>
              <a:t> </a:t>
            </a:r>
            <a:r>
              <a:rPr lang="vi-VN" sz="2900" dirty="0">
                <a:solidFill>
                  <a:srgbClr val="000000"/>
                </a:solidFill>
                <a:latin typeface="Paytone One"/>
              </a:rPr>
              <a:t>1</a:t>
            </a:r>
            <a:r>
              <a:rPr lang="en-US" sz="2900" dirty="0">
                <a:solidFill>
                  <a:srgbClr val="000000"/>
                </a:solidFill>
                <a:latin typeface="Paytone One"/>
              </a:rPr>
              <a:t> </a:t>
            </a:r>
            <a:r>
              <a:rPr lang="en-US" sz="2900" dirty="0" err="1">
                <a:solidFill>
                  <a:srgbClr val="000000"/>
                </a:solidFill>
                <a:latin typeface="Paytone One"/>
              </a:rPr>
              <a:t>năm</a:t>
            </a:r>
            <a:r>
              <a:rPr lang="en-US" sz="2900" dirty="0">
                <a:solidFill>
                  <a:srgbClr val="000000"/>
                </a:solidFill>
                <a:latin typeface="Paytone One"/>
              </a:rPr>
              <a:t> </a:t>
            </a:r>
            <a:r>
              <a:rPr lang="vi-VN" sz="2900" dirty="0">
                <a:solidFill>
                  <a:srgbClr val="000000"/>
                </a:solidFill>
                <a:latin typeface="Paytone One"/>
              </a:rPr>
              <a:t>2025</a:t>
            </a:r>
            <a:endParaRPr lang="en-US" sz="2900" dirty="0">
              <a:solidFill>
                <a:srgbClr val="000000"/>
              </a:solidFill>
              <a:latin typeface="Paytone On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0126" y="597909"/>
            <a:ext cx="4944305" cy="1003227"/>
            <a:chOff x="0" y="0"/>
            <a:chExt cx="12153875" cy="2466090"/>
          </a:xfrm>
        </p:grpSpPr>
        <p:sp>
          <p:nvSpPr>
            <p:cNvPr id="3" name="Freeform 3"/>
            <p:cNvSpPr/>
            <p:nvPr/>
          </p:nvSpPr>
          <p:spPr>
            <a:xfrm>
              <a:off x="0" y="0"/>
              <a:ext cx="12153875" cy="2466090"/>
            </a:xfrm>
            <a:custGeom>
              <a:avLst/>
              <a:gdLst/>
              <a:ahLst/>
              <a:cxnLst/>
              <a:rect l="l" t="t" r="r" b="b"/>
              <a:pathLst>
                <a:path w="12153875" h="2466090">
                  <a:moveTo>
                    <a:pt x="12029415" y="2466090"/>
                  </a:moveTo>
                  <a:lnTo>
                    <a:pt x="124460" y="2466090"/>
                  </a:lnTo>
                  <a:cubicBezTo>
                    <a:pt x="55880" y="2466090"/>
                    <a:pt x="0" y="2410210"/>
                    <a:pt x="0" y="2341630"/>
                  </a:cubicBezTo>
                  <a:lnTo>
                    <a:pt x="0" y="124460"/>
                  </a:lnTo>
                  <a:cubicBezTo>
                    <a:pt x="0" y="55880"/>
                    <a:pt x="55880" y="0"/>
                    <a:pt x="124460" y="0"/>
                  </a:cubicBezTo>
                  <a:lnTo>
                    <a:pt x="12029415" y="0"/>
                  </a:lnTo>
                  <a:cubicBezTo>
                    <a:pt x="12097995" y="0"/>
                    <a:pt x="12153875" y="55880"/>
                    <a:pt x="12153875" y="124460"/>
                  </a:cubicBezTo>
                  <a:lnTo>
                    <a:pt x="12153875" y="2341630"/>
                  </a:lnTo>
                  <a:cubicBezTo>
                    <a:pt x="12153875" y="2410210"/>
                    <a:pt x="12097995" y="2466090"/>
                    <a:pt x="12029415" y="2466090"/>
                  </a:cubicBezTo>
                  <a:close/>
                </a:path>
              </a:pathLst>
            </a:custGeom>
            <a:solidFill>
              <a:srgbClr val="37C9EF"/>
            </a:solidFill>
          </p:spPr>
          <p:txBody>
            <a:bodyPr/>
            <a:lstStyle/>
            <a:p>
              <a:endParaRPr lang="en-US"/>
            </a:p>
          </p:txBody>
        </p:sp>
      </p:grpSp>
      <p:sp>
        <p:nvSpPr>
          <p:cNvPr id="4" name="Freeform 4"/>
          <p:cNvSpPr/>
          <p:nvPr/>
        </p:nvSpPr>
        <p:spPr>
          <a:xfrm>
            <a:off x="512608" y="394819"/>
            <a:ext cx="2824405" cy="1267761"/>
          </a:xfrm>
          <a:custGeom>
            <a:avLst/>
            <a:gdLst/>
            <a:ahLst/>
            <a:cxnLst/>
            <a:rect l="l" t="t" r="r" b="b"/>
            <a:pathLst>
              <a:path w="2824405" h="1267761">
                <a:moveTo>
                  <a:pt x="0" y="0"/>
                </a:moveTo>
                <a:lnTo>
                  <a:pt x="2824405" y="0"/>
                </a:lnTo>
                <a:lnTo>
                  <a:pt x="2824405" y="1267762"/>
                </a:lnTo>
                <a:lnTo>
                  <a:pt x="0" y="1267762"/>
                </a:lnTo>
                <a:lnTo>
                  <a:pt x="0" y="0"/>
                </a:lnTo>
                <a:close/>
              </a:path>
            </a:pathLst>
          </a:custGeom>
          <a:blipFill>
            <a:blip r:embed="rId2"/>
            <a:stretch>
              <a:fillRect l="-11279" b="-20416"/>
            </a:stretch>
          </a:blipFill>
        </p:spPr>
        <p:txBody>
          <a:bodyPr/>
          <a:lstStyle/>
          <a:p>
            <a:endParaRPr lang="en-US"/>
          </a:p>
        </p:txBody>
      </p:sp>
      <p:sp>
        <p:nvSpPr>
          <p:cNvPr id="5" name="TextBox 5"/>
          <p:cNvSpPr txBox="1"/>
          <p:nvPr/>
        </p:nvSpPr>
        <p:spPr>
          <a:xfrm>
            <a:off x="1926001" y="1862095"/>
            <a:ext cx="7761387" cy="646416"/>
          </a:xfrm>
          <a:prstGeom prst="rect">
            <a:avLst/>
          </a:prstGeom>
        </p:spPr>
        <p:txBody>
          <a:bodyPr lIns="0" tIns="0" rIns="0" bIns="0" rtlCol="0" anchor="t">
            <a:spAutoFit/>
          </a:bodyPr>
          <a:lstStyle/>
          <a:p>
            <a:pPr algn="ctr">
              <a:lnSpc>
                <a:spcPts val="5320"/>
              </a:lnSpc>
            </a:pPr>
            <a:r>
              <a:rPr lang="en-US" sz="3800">
                <a:solidFill>
                  <a:srgbClr val="000000"/>
                </a:solidFill>
                <a:latin typeface="Paytone One"/>
              </a:rPr>
              <a:t>2. Tìm hiểu về công cụ Adobe XD  </a:t>
            </a:r>
          </a:p>
        </p:txBody>
      </p:sp>
      <p:sp>
        <p:nvSpPr>
          <p:cNvPr id="6" name="TextBox 6"/>
          <p:cNvSpPr txBox="1"/>
          <p:nvPr/>
        </p:nvSpPr>
        <p:spPr>
          <a:xfrm>
            <a:off x="1924810" y="781879"/>
            <a:ext cx="4719039" cy="781684"/>
          </a:xfrm>
          <a:prstGeom prst="rect">
            <a:avLst/>
          </a:prstGeom>
        </p:spPr>
        <p:txBody>
          <a:bodyPr lIns="0" tIns="0" rIns="0" bIns="0" rtlCol="0" anchor="t">
            <a:spAutoFit/>
          </a:bodyPr>
          <a:lstStyle/>
          <a:p>
            <a:pPr algn="ctr">
              <a:lnSpc>
                <a:spcPts val="5740"/>
              </a:lnSpc>
            </a:pPr>
            <a:r>
              <a:rPr lang="en-US" sz="4100">
                <a:solidFill>
                  <a:srgbClr val="000000"/>
                </a:solidFill>
                <a:latin typeface="Bungee"/>
              </a:rPr>
              <a:t>Chương 2</a:t>
            </a:r>
          </a:p>
        </p:txBody>
      </p:sp>
      <p:grpSp>
        <p:nvGrpSpPr>
          <p:cNvPr id="7" name="Group 7"/>
          <p:cNvGrpSpPr/>
          <p:nvPr/>
        </p:nvGrpSpPr>
        <p:grpSpPr>
          <a:xfrm>
            <a:off x="6034431" y="3636687"/>
            <a:ext cx="10170053" cy="5673579"/>
            <a:chOff x="0" y="0"/>
            <a:chExt cx="3555249" cy="1983371"/>
          </a:xfrm>
        </p:grpSpPr>
        <p:sp>
          <p:nvSpPr>
            <p:cNvPr id="8" name="Freeform 8"/>
            <p:cNvSpPr/>
            <p:nvPr/>
          </p:nvSpPr>
          <p:spPr>
            <a:xfrm>
              <a:off x="0" y="0"/>
              <a:ext cx="3555248" cy="1983371"/>
            </a:xfrm>
            <a:custGeom>
              <a:avLst/>
              <a:gdLst/>
              <a:ahLst/>
              <a:cxnLst/>
              <a:rect l="l" t="t" r="r" b="b"/>
              <a:pathLst>
                <a:path w="3555248" h="1983371">
                  <a:moveTo>
                    <a:pt x="45675" y="0"/>
                  </a:moveTo>
                  <a:lnTo>
                    <a:pt x="3509574" y="0"/>
                  </a:lnTo>
                  <a:cubicBezTo>
                    <a:pt x="3521687" y="0"/>
                    <a:pt x="3533305" y="4812"/>
                    <a:pt x="3541871" y="13378"/>
                  </a:cubicBezTo>
                  <a:cubicBezTo>
                    <a:pt x="3550436" y="21944"/>
                    <a:pt x="3555248" y="33561"/>
                    <a:pt x="3555248" y="45675"/>
                  </a:cubicBezTo>
                  <a:lnTo>
                    <a:pt x="3555248" y="1937696"/>
                  </a:lnTo>
                  <a:cubicBezTo>
                    <a:pt x="3555248" y="1949809"/>
                    <a:pt x="3550436" y="1961427"/>
                    <a:pt x="3541871" y="1969993"/>
                  </a:cubicBezTo>
                  <a:cubicBezTo>
                    <a:pt x="3533305" y="1978558"/>
                    <a:pt x="3521687" y="1983371"/>
                    <a:pt x="3509574" y="1983371"/>
                  </a:cubicBezTo>
                  <a:lnTo>
                    <a:pt x="45675" y="1983371"/>
                  </a:lnTo>
                  <a:cubicBezTo>
                    <a:pt x="33561" y="1983371"/>
                    <a:pt x="21944" y="1978558"/>
                    <a:pt x="13378" y="1969993"/>
                  </a:cubicBezTo>
                  <a:cubicBezTo>
                    <a:pt x="4812" y="1961427"/>
                    <a:pt x="0" y="1949809"/>
                    <a:pt x="0" y="1937696"/>
                  </a:cubicBezTo>
                  <a:lnTo>
                    <a:pt x="0" y="45675"/>
                  </a:lnTo>
                  <a:cubicBezTo>
                    <a:pt x="0" y="33561"/>
                    <a:pt x="4812" y="21944"/>
                    <a:pt x="13378" y="13378"/>
                  </a:cubicBezTo>
                  <a:cubicBezTo>
                    <a:pt x="21944" y="4812"/>
                    <a:pt x="33561" y="0"/>
                    <a:pt x="45675" y="0"/>
                  </a:cubicBezTo>
                  <a:close/>
                </a:path>
              </a:pathLst>
            </a:custGeom>
            <a:solidFill>
              <a:srgbClr val="9EA788"/>
            </a:solidFill>
            <a:ln cap="rnd">
              <a:noFill/>
              <a:prstDash val="solid"/>
              <a:round/>
            </a:ln>
          </p:spPr>
          <p:txBody>
            <a:bodyPr/>
            <a:lstStyle/>
            <a:p>
              <a:endParaRPr lang="en-US"/>
            </a:p>
          </p:txBody>
        </p:sp>
        <p:sp>
          <p:nvSpPr>
            <p:cNvPr id="9" name="TextBox 9"/>
            <p:cNvSpPr txBox="1"/>
            <p:nvPr/>
          </p:nvSpPr>
          <p:spPr>
            <a:xfrm>
              <a:off x="0" y="-38100"/>
              <a:ext cx="3555249" cy="2021471"/>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9250229" y="4587470"/>
            <a:ext cx="9037772" cy="1162537"/>
            <a:chOff x="0" y="0"/>
            <a:chExt cx="3751342" cy="406400"/>
          </a:xfrm>
        </p:grpSpPr>
        <p:sp>
          <p:nvSpPr>
            <p:cNvPr id="11" name="Freeform 11"/>
            <p:cNvSpPr/>
            <p:nvPr/>
          </p:nvSpPr>
          <p:spPr>
            <a:xfrm>
              <a:off x="0" y="0"/>
              <a:ext cx="3751342" cy="406400"/>
            </a:xfrm>
            <a:custGeom>
              <a:avLst/>
              <a:gdLst/>
              <a:ahLst/>
              <a:cxnLst/>
              <a:rect l="l" t="t" r="r" b="b"/>
              <a:pathLst>
                <a:path w="3751342" h="406400">
                  <a:moveTo>
                    <a:pt x="43287" y="0"/>
                  </a:moveTo>
                  <a:lnTo>
                    <a:pt x="3708055" y="0"/>
                  </a:lnTo>
                  <a:cubicBezTo>
                    <a:pt x="3731962" y="0"/>
                    <a:pt x="3751342" y="19380"/>
                    <a:pt x="3751342" y="43287"/>
                  </a:cubicBezTo>
                  <a:lnTo>
                    <a:pt x="3751342" y="363113"/>
                  </a:lnTo>
                  <a:cubicBezTo>
                    <a:pt x="3751342" y="374593"/>
                    <a:pt x="3746781" y="385604"/>
                    <a:pt x="3738663" y="393721"/>
                  </a:cubicBezTo>
                  <a:cubicBezTo>
                    <a:pt x="3730546" y="401839"/>
                    <a:pt x="3719535" y="406400"/>
                    <a:pt x="3708055" y="406400"/>
                  </a:cubicBezTo>
                  <a:lnTo>
                    <a:pt x="43287" y="406400"/>
                  </a:lnTo>
                  <a:cubicBezTo>
                    <a:pt x="31807" y="406400"/>
                    <a:pt x="20796" y="401839"/>
                    <a:pt x="12679" y="393721"/>
                  </a:cubicBezTo>
                  <a:cubicBezTo>
                    <a:pt x="4561" y="385604"/>
                    <a:pt x="0" y="374593"/>
                    <a:pt x="0" y="363113"/>
                  </a:cubicBezTo>
                  <a:lnTo>
                    <a:pt x="0" y="43287"/>
                  </a:lnTo>
                  <a:cubicBezTo>
                    <a:pt x="0" y="31807"/>
                    <a:pt x="4561" y="20796"/>
                    <a:pt x="12679" y="12679"/>
                  </a:cubicBezTo>
                  <a:cubicBezTo>
                    <a:pt x="20796" y="4561"/>
                    <a:pt x="31807" y="0"/>
                    <a:pt x="43287" y="0"/>
                  </a:cubicBezTo>
                  <a:close/>
                </a:path>
              </a:pathLst>
            </a:custGeom>
            <a:solidFill>
              <a:srgbClr val="FFFFFF"/>
            </a:solidFill>
            <a:ln cap="rnd">
              <a:noFill/>
              <a:prstDash val="solid"/>
              <a:round/>
            </a:ln>
          </p:spPr>
          <p:txBody>
            <a:bodyPr/>
            <a:lstStyle/>
            <a:p>
              <a:endParaRPr lang="en-US"/>
            </a:p>
          </p:txBody>
        </p:sp>
        <p:sp>
          <p:nvSpPr>
            <p:cNvPr id="12" name="TextBox 12"/>
            <p:cNvSpPr txBox="1"/>
            <p:nvPr/>
          </p:nvSpPr>
          <p:spPr>
            <a:xfrm>
              <a:off x="0" y="-38100"/>
              <a:ext cx="3751342" cy="444500"/>
            </a:xfrm>
            <a:prstGeom prst="rect">
              <a:avLst/>
            </a:prstGeom>
          </p:spPr>
          <p:txBody>
            <a:bodyPr lIns="50800" tIns="50800" rIns="50800" bIns="50800" rtlCol="0" anchor="ctr"/>
            <a:lstStyle/>
            <a:p>
              <a:pPr algn="ctr">
                <a:lnSpc>
                  <a:spcPts val="2659"/>
                </a:lnSpc>
              </a:pPr>
              <a:endParaRPr/>
            </a:p>
          </p:txBody>
        </p:sp>
      </p:grpSp>
      <p:grpSp>
        <p:nvGrpSpPr>
          <p:cNvPr id="13" name="Group 13"/>
          <p:cNvGrpSpPr>
            <a:grpSpLocks noChangeAspect="1"/>
          </p:cNvGrpSpPr>
          <p:nvPr/>
        </p:nvGrpSpPr>
        <p:grpSpPr>
          <a:xfrm>
            <a:off x="2790020" y="4448585"/>
            <a:ext cx="4656966" cy="4809715"/>
            <a:chOff x="0" y="0"/>
            <a:chExt cx="6350000" cy="6558280"/>
          </a:xfrm>
        </p:grpSpPr>
        <p:sp>
          <p:nvSpPr>
            <p:cNvPr id="14" name="Freeform 14"/>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t="-3749" b="-3749"/>
              </a:stretch>
            </a:blipFill>
          </p:spPr>
          <p:txBody>
            <a:bodyPr/>
            <a:lstStyle/>
            <a:p>
              <a:endParaRPr lang="en-US"/>
            </a:p>
          </p:txBody>
        </p:sp>
        <p:sp>
          <p:nvSpPr>
            <p:cNvPr id="15" name="Freeform 15"/>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626953"/>
            </a:solidFill>
          </p:spPr>
          <p:txBody>
            <a:bodyPr/>
            <a:lstStyle/>
            <a:p>
              <a:endParaRPr lang="en-US"/>
            </a:p>
          </p:txBody>
        </p:sp>
      </p:grpSp>
      <p:sp>
        <p:nvSpPr>
          <p:cNvPr id="16" name="Freeform 16"/>
          <p:cNvSpPr/>
          <p:nvPr/>
        </p:nvSpPr>
        <p:spPr>
          <a:xfrm rot="-5400000">
            <a:off x="7554605" y="3384183"/>
            <a:ext cx="1586414" cy="868201"/>
          </a:xfrm>
          <a:custGeom>
            <a:avLst/>
            <a:gdLst/>
            <a:ahLst/>
            <a:cxnLst/>
            <a:rect l="l" t="t" r="r" b="b"/>
            <a:pathLst>
              <a:path w="1586414" h="868201">
                <a:moveTo>
                  <a:pt x="0" y="0"/>
                </a:moveTo>
                <a:lnTo>
                  <a:pt x="1586414" y="0"/>
                </a:lnTo>
                <a:lnTo>
                  <a:pt x="1586414" y="868201"/>
                </a:lnTo>
                <a:lnTo>
                  <a:pt x="0" y="8682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Freeform 17"/>
          <p:cNvSpPr/>
          <p:nvPr/>
        </p:nvSpPr>
        <p:spPr>
          <a:xfrm>
            <a:off x="13572079" y="3636687"/>
            <a:ext cx="1586414" cy="868201"/>
          </a:xfrm>
          <a:custGeom>
            <a:avLst/>
            <a:gdLst/>
            <a:ahLst/>
            <a:cxnLst/>
            <a:rect l="l" t="t" r="r" b="b"/>
            <a:pathLst>
              <a:path w="1586414" h="868201">
                <a:moveTo>
                  <a:pt x="0" y="0"/>
                </a:moveTo>
                <a:lnTo>
                  <a:pt x="1586414" y="0"/>
                </a:lnTo>
                <a:lnTo>
                  <a:pt x="1586414" y="868201"/>
                </a:lnTo>
                <a:lnTo>
                  <a:pt x="0" y="8682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TextBox 18"/>
          <p:cNvSpPr txBox="1"/>
          <p:nvPr/>
        </p:nvSpPr>
        <p:spPr>
          <a:xfrm>
            <a:off x="9687388" y="4709550"/>
            <a:ext cx="6067607" cy="744076"/>
          </a:xfrm>
          <a:prstGeom prst="rect">
            <a:avLst/>
          </a:prstGeom>
        </p:spPr>
        <p:txBody>
          <a:bodyPr lIns="0" tIns="0" rIns="0" bIns="0" rtlCol="0" anchor="t">
            <a:spAutoFit/>
          </a:bodyPr>
          <a:lstStyle/>
          <a:p>
            <a:pPr algn="ctr">
              <a:lnSpc>
                <a:spcPts val="5712"/>
              </a:lnSpc>
            </a:pPr>
            <a:r>
              <a:rPr lang="en-US" sz="4080">
                <a:solidFill>
                  <a:srgbClr val="626953"/>
                </a:solidFill>
                <a:latin typeface="Poppins Ultra-Bold"/>
              </a:rPr>
              <a:t>Prototype design tools</a:t>
            </a:r>
          </a:p>
        </p:txBody>
      </p:sp>
      <p:sp>
        <p:nvSpPr>
          <p:cNvPr id="19" name="TextBox 19"/>
          <p:cNvSpPr txBox="1"/>
          <p:nvPr/>
        </p:nvSpPr>
        <p:spPr>
          <a:xfrm>
            <a:off x="7971121" y="5969083"/>
            <a:ext cx="7783874" cy="3018445"/>
          </a:xfrm>
          <a:prstGeom prst="rect">
            <a:avLst/>
          </a:prstGeom>
        </p:spPr>
        <p:txBody>
          <a:bodyPr lIns="0" tIns="0" rIns="0" bIns="0" rtlCol="0" anchor="t">
            <a:spAutoFit/>
          </a:bodyPr>
          <a:lstStyle/>
          <a:p>
            <a:pPr>
              <a:lnSpc>
                <a:spcPts val="4779"/>
              </a:lnSpc>
              <a:spcBef>
                <a:spcPct val="0"/>
              </a:spcBef>
            </a:pPr>
            <a:r>
              <a:rPr lang="en-US" sz="3413">
                <a:solidFill>
                  <a:srgbClr val="FFFFFF"/>
                </a:solidFill>
                <a:latin typeface="Arial" panose="020B0604020202020204" pitchFamily="34" charset="0"/>
                <a:cs typeface="Arial" panose="020B0604020202020204" pitchFamily="34" charset="0"/>
              </a:rPr>
              <a:t>Là một ứng dụng giúp các thiết kế viên và nhà phát triển tạo và kiểm thử các bản mẫu và giao diện người dùng (UI) của ứng dụng và trang web một cách dễ dàng. </a:t>
            </a:r>
          </a:p>
        </p:txBody>
      </p:sp>
      <p:sp>
        <p:nvSpPr>
          <p:cNvPr id="20" name="TextBox 20"/>
          <p:cNvSpPr txBox="1"/>
          <p:nvPr/>
        </p:nvSpPr>
        <p:spPr>
          <a:xfrm>
            <a:off x="2110296" y="2718061"/>
            <a:ext cx="9067106" cy="563866"/>
          </a:xfrm>
          <a:prstGeom prst="rect">
            <a:avLst/>
          </a:prstGeom>
        </p:spPr>
        <p:txBody>
          <a:bodyPr lIns="0" tIns="0" rIns="0" bIns="0" rtlCol="0" anchor="t">
            <a:spAutoFit/>
          </a:bodyPr>
          <a:lstStyle/>
          <a:p>
            <a:pPr marL="712590" lvl="1" indent="-356295" algn="ctr">
              <a:lnSpc>
                <a:spcPts val="4620"/>
              </a:lnSpc>
              <a:buFont typeface="Arial"/>
              <a:buChar char="•"/>
            </a:pPr>
            <a:r>
              <a:rPr lang="en-US" sz="3300">
                <a:solidFill>
                  <a:srgbClr val="000000"/>
                </a:solidFill>
                <a:latin typeface="Paytone One"/>
              </a:rPr>
              <a:t>Một số tính năng nổi bật của Adobe XD: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0126" y="597909"/>
            <a:ext cx="4944305" cy="1003227"/>
            <a:chOff x="0" y="0"/>
            <a:chExt cx="12153875" cy="2466090"/>
          </a:xfrm>
        </p:grpSpPr>
        <p:sp>
          <p:nvSpPr>
            <p:cNvPr id="3" name="Freeform 3"/>
            <p:cNvSpPr/>
            <p:nvPr/>
          </p:nvSpPr>
          <p:spPr>
            <a:xfrm>
              <a:off x="0" y="0"/>
              <a:ext cx="12153875" cy="2466090"/>
            </a:xfrm>
            <a:custGeom>
              <a:avLst/>
              <a:gdLst/>
              <a:ahLst/>
              <a:cxnLst/>
              <a:rect l="l" t="t" r="r" b="b"/>
              <a:pathLst>
                <a:path w="12153875" h="2466090">
                  <a:moveTo>
                    <a:pt x="12029415" y="2466090"/>
                  </a:moveTo>
                  <a:lnTo>
                    <a:pt x="124460" y="2466090"/>
                  </a:lnTo>
                  <a:cubicBezTo>
                    <a:pt x="55880" y="2466090"/>
                    <a:pt x="0" y="2410210"/>
                    <a:pt x="0" y="2341630"/>
                  </a:cubicBezTo>
                  <a:lnTo>
                    <a:pt x="0" y="124460"/>
                  </a:lnTo>
                  <a:cubicBezTo>
                    <a:pt x="0" y="55880"/>
                    <a:pt x="55880" y="0"/>
                    <a:pt x="124460" y="0"/>
                  </a:cubicBezTo>
                  <a:lnTo>
                    <a:pt x="12029415" y="0"/>
                  </a:lnTo>
                  <a:cubicBezTo>
                    <a:pt x="12097995" y="0"/>
                    <a:pt x="12153875" y="55880"/>
                    <a:pt x="12153875" y="124460"/>
                  </a:cubicBezTo>
                  <a:lnTo>
                    <a:pt x="12153875" y="2341630"/>
                  </a:lnTo>
                  <a:cubicBezTo>
                    <a:pt x="12153875" y="2410210"/>
                    <a:pt x="12097995" y="2466090"/>
                    <a:pt x="12029415" y="2466090"/>
                  </a:cubicBezTo>
                  <a:close/>
                </a:path>
              </a:pathLst>
            </a:custGeom>
            <a:solidFill>
              <a:srgbClr val="37C9EF"/>
            </a:solidFill>
          </p:spPr>
          <p:txBody>
            <a:bodyPr/>
            <a:lstStyle/>
            <a:p>
              <a:endParaRPr lang="en-US"/>
            </a:p>
          </p:txBody>
        </p:sp>
      </p:grpSp>
      <p:sp>
        <p:nvSpPr>
          <p:cNvPr id="4" name="Freeform 4"/>
          <p:cNvSpPr/>
          <p:nvPr/>
        </p:nvSpPr>
        <p:spPr>
          <a:xfrm>
            <a:off x="512608" y="394819"/>
            <a:ext cx="2824405" cy="1267761"/>
          </a:xfrm>
          <a:custGeom>
            <a:avLst/>
            <a:gdLst/>
            <a:ahLst/>
            <a:cxnLst/>
            <a:rect l="l" t="t" r="r" b="b"/>
            <a:pathLst>
              <a:path w="2824405" h="1267761">
                <a:moveTo>
                  <a:pt x="0" y="0"/>
                </a:moveTo>
                <a:lnTo>
                  <a:pt x="2824405" y="0"/>
                </a:lnTo>
                <a:lnTo>
                  <a:pt x="2824405" y="1267762"/>
                </a:lnTo>
                <a:lnTo>
                  <a:pt x="0" y="1267762"/>
                </a:lnTo>
                <a:lnTo>
                  <a:pt x="0" y="0"/>
                </a:lnTo>
                <a:close/>
              </a:path>
            </a:pathLst>
          </a:custGeom>
          <a:blipFill>
            <a:blip r:embed="rId2"/>
            <a:stretch>
              <a:fillRect l="-11279" b="-20416"/>
            </a:stretch>
          </a:blipFill>
        </p:spPr>
        <p:txBody>
          <a:bodyPr/>
          <a:lstStyle/>
          <a:p>
            <a:endParaRPr lang="en-US"/>
          </a:p>
        </p:txBody>
      </p:sp>
      <p:sp>
        <p:nvSpPr>
          <p:cNvPr id="5" name="TextBox 5"/>
          <p:cNvSpPr txBox="1"/>
          <p:nvPr/>
        </p:nvSpPr>
        <p:spPr>
          <a:xfrm>
            <a:off x="2110296" y="2718061"/>
            <a:ext cx="9067106" cy="563866"/>
          </a:xfrm>
          <a:prstGeom prst="rect">
            <a:avLst/>
          </a:prstGeom>
        </p:spPr>
        <p:txBody>
          <a:bodyPr lIns="0" tIns="0" rIns="0" bIns="0" rtlCol="0" anchor="t">
            <a:spAutoFit/>
          </a:bodyPr>
          <a:lstStyle/>
          <a:p>
            <a:pPr marL="712590" lvl="1" indent="-356295" algn="ctr">
              <a:lnSpc>
                <a:spcPts val="4620"/>
              </a:lnSpc>
              <a:buFont typeface="Arial"/>
              <a:buChar char="•"/>
            </a:pPr>
            <a:r>
              <a:rPr lang="en-US" sz="3300">
                <a:solidFill>
                  <a:srgbClr val="000000"/>
                </a:solidFill>
                <a:latin typeface="Paytone One"/>
              </a:rPr>
              <a:t>Một số tính năng nổi bật của Adobe XD: </a:t>
            </a:r>
          </a:p>
        </p:txBody>
      </p:sp>
      <p:grpSp>
        <p:nvGrpSpPr>
          <p:cNvPr id="6" name="Group 6"/>
          <p:cNvGrpSpPr/>
          <p:nvPr/>
        </p:nvGrpSpPr>
        <p:grpSpPr>
          <a:xfrm>
            <a:off x="2354276" y="3636687"/>
            <a:ext cx="10170053" cy="5673579"/>
            <a:chOff x="0" y="0"/>
            <a:chExt cx="3555249" cy="1983371"/>
          </a:xfrm>
        </p:grpSpPr>
        <p:sp>
          <p:nvSpPr>
            <p:cNvPr id="7" name="Freeform 7"/>
            <p:cNvSpPr/>
            <p:nvPr/>
          </p:nvSpPr>
          <p:spPr>
            <a:xfrm>
              <a:off x="0" y="0"/>
              <a:ext cx="3555248" cy="1983371"/>
            </a:xfrm>
            <a:custGeom>
              <a:avLst/>
              <a:gdLst/>
              <a:ahLst/>
              <a:cxnLst/>
              <a:rect l="l" t="t" r="r" b="b"/>
              <a:pathLst>
                <a:path w="3555248" h="1983371">
                  <a:moveTo>
                    <a:pt x="45675" y="0"/>
                  </a:moveTo>
                  <a:lnTo>
                    <a:pt x="3509574" y="0"/>
                  </a:lnTo>
                  <a:cubicBezTo>
                    <a:pt x="3521687" y="0"/>
                    <a:pt x="3533305" y="4812"/>
                    <a:pt x="3541871" y="13378"/>
                  </a:cubicBezTo>
                  <a:cubicBezTo>
                    <a:pt x="3550436" y="21944"/>
                    <a:pt x="3555248" y="33561"/>
                    <a:pt x="3555248" y="45675"/>
                  </a:cubicBezTo>
                  <a:lnTo>
                    <a:pt x="3555248" y="1937696"/>
                  </a:lnTo>
                  <a:cubicBezTo>
                    <a:pt x="3555248" y="1949809"/>
                    <a:pt x="3550436" y="1961427"/>
                    <a:pt x="3541871" y="1969993"/>
                  </a:cubicBezTo>
                  <a:cubicBezTo>
                    <a:pt x="3533305" y="1978558"/>
                    <a:pt x="3521687" y="1983371"/>
                    <a:pt x="3509574" y="1983371"/>
                  </a:cubicBezTo>
                  <a:lnTo>
                    <a:pt x="45675" y="1983371"/>
                  </a:lnTo>
                  <a:cubicBezTo>
                    <a:pt x="33561" y="1983371"/>
                    <a:pt x="21944" y="1978558"/>
                    <a:pt x="13378" y="1969993"/>
                  </a:cubicBezTo>
                  <a:cubicBezTo>
                    <a:pt x="4812" y="1961427"/>
                    <a:pt x="0" y="1949809"/>
                    <a:pt x="0" y="1937696"/>
                  </a:cubicBezTo>
                  <a:lnTo>
                    <a:pt x="0" y="45675"/>
                  </a:lnTo>
                  <a:cubicBezTo>
                    <a:pt x="0" y="33561"/>
                    <a:pt x="4812" y="21944"/>
                    <a:pt x="13378" y="13378"/>
                  </a:cubicBezTo>
                  <a:cubicBezTo>
                    <a:pt x="21944" y="4812"/>
                    <a:pt x="33561" y="0"/>
                    <a:pt x="45675" y="0"/>
                  </a:cubicBezTo>
                  <a:close/>
                </a:path>
              </a:pathLst>
            </a:custGeom>
            <a:solidFill>
              <a:srgbClr val="9EA788"/>
            </a:solidFill>
            <a:ln cap="rnd">
              <a:noFill/>
              <a:prstDash val="solid"/>
              <a:round/>
            </a:ln>
          </p:spPr>
          <p:txBody>
            <a:bodyPr/>
            <a:lstStyle/>
            <a:p>
              <a:endParaRPr lang="en-US"/>
            </a:p>
          </p:txBody>
        </p:sp>
        <p:sp>
          <p:nvSpPr>
            <p:cNvPr id="8" name="TextBox 8"/>
            <p:cNvSpPr txBox="1"/>
            <p:nvPr/>
          </p:nvSpPr>
          <p:spPr>
            <a:xfrm>
              <a:off x="0" y="-38100"/>
              <a:ext cx="3555249" cy="2021471"/>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0" y="4277345"/>
            <a:ext cx="9649826" cy="1162537"/>
            <a:chOff x="0" y="0"/>
            <a:chExt cx="3751342" cy="406400"/>
          </a:xfrm>
        </p:grpSpPr>
        <p:sp>
          <p:nvSpPr>
            <p:cNvPr id="10" name="Freeform 10"/>
            <p:cNvSpPr/>
            <p:nvPr/>
          </p:nvSpPr>
          <p:spPr>
            <a:xfrm>
              <a:off x="0" y="0"/>
              <a:ext cx="3751342" cy="406400"/>
            </a:xfrm>
            <a:custGeom>
              <a:avLst/>
              <a:gdLst/>
              <a:ahLst/>
              <a:cxnLst/>
              <a:rect l="l" t="t" r="r" b="b"/>
              <a:pathLst>
                <a:path w="3751342" h="406400">
                  <a:moveTo>
                    <a:pt x="43287" y="0"/>
                  </a:moveTo>
                  <a:lnTo>
                    <a:pt x="3708055" y="0"/>
                  </a:lnTo>
                  <a:cubicBezTo>
                    <a:pt x="3731962" y="0"/>
                    <a:pt x="3751342" y="19380"/>
                    <a:pt x="3751342" y="43287"/>
                  </a:cubicBezTo>
                  <a:lnTo>
                    <a:pt x="3751342" y="363113"/>
                  </a:lnTo>
                  <a:cubicBezTo>
                    <a:pt x="3751342" y="374593"/>
                    <a:pt x="3746781" y="385604"/>
                    <a:pt x="3738663" y="393721"/>
                  </a:cubicBezTo>
                  <a:cubicBezTo>
                    <a:pt x="3730546" y="401839"/>
                    <a:pt x="3719535" y="406400"/>
                    <a:pt x="3708055" y="406400"/>
                  </a:cubicBezTo>
                  <a:lnTo>
                    <a:pt x="43287" y="406400"/>
                  </a:lnTo>
                  <a:cubicBezTo>
                    <a:pt x="31807" y="406400"/>
                    <a:pt x="20796" y="401839"/>
                    <a:pt x="12679" y="393721"/>
                  </a:cubicBezTo>
                  <a:cubicBezTo>
                    <a:pt x="4561" y="385604"/>
                    <a:pt x="0" y="374593"/>
                    <a:pt x="0" y="363113"/>
                  </a:cubicBezTo>
                  <a:lnTo>
                    <a:pt x="0" y="43287"/>
                  </a:lnTo>
                  <a:cubicBezTo>
                    <a:pt x="0" y="31807"/>
                    <a:pt x="4561" y="20796"/>
                    <a:pt x="12679" y="12679"/>
                  </a:cubicBezTo>
                  <a:cubicBezTo>
                    <a:pt x="20796" y="4561"/>
                    <a:pt x="31807" y="0"/>
                    <a:pt x="43287" y="0"/>
                  </a:cubicBezTo>
                  <a:close/>
                </a:path>
              </a:pathLst>
            </a:custGeom>
            <a:solidFill>
              <a:srgbClr val="FFFFFF"/>
            </a:solidFill>
            <a:ln cap="rnd">
              <a:noFill/>
              <a:prstDash val="solid"/>
              <a:round/>
            </a:ln>
          </p:spPr>
          <p:txBody>
            <a:bodyPr/>
            <a:lstStyle/>
            <a:p>
              <a:endParaRPr lang="en-US"/>
            </a:p>
          </p:txBody>
        </p:sp>
        <p:sp>
          <p:nvSpPr>
            <p:cNvPr id="11" name="TextBox 11"/>
            <p:cNvSpPr txBox="1"/>
            <p:nvPr/>
          </p:nvSpPr>
          <p:spPr>
            <a:xfrm>
              <a:off x="0" y="-38100"/>
              <a:ext cx="3751342" cy="444500"/>
            </a:xfrm>
            <a:prstGeom prst="rect">
              <a:avLst/>
            </a:prstGeom>
          </p:spPr>
          <p:txBody>
            <a:bodyPr lIns="50800" tIns="50800" rIns="50800" bIns="50800" rtlCol="0" anchor="ctr"/>
            <a:lstStyle/>
            <a:p>
              <a:pPr algn="ctr">
                <a:lnSpc>
                  <a:spcPts val="2659"/>
                </a:lnSpc>
              </a:pPr>
              <a:endParaRPr/>
            </a:p>
          </p:txBody>
        </p:sp>
      </p:grpSp>
      <p:grpSp>
        <p:nvGrpSpPr>
          <p:cNvPr id="12" name="Group 12"/>
          <p:cNvGrpSpPr>
            <a:grpSpLocks noChangeAspect="1"/>
          </p:cNvGrpSpPr>
          <p:nvPr/>
        </p:nvGrpSpPr>
        <p:grpSpPr>
          <a:xfrm>
            <a:off x="11098126" y="4448585"/>
            <a:ext cx="4656966" cy="4809715"/>
            <a:chOff x="0" y="0"/>
            <a:chExt cx="6350000" cy="6558280"/>
          </a:xfrm>
        </p:grpSpPr>
        <p:sp>
          <p:nvSpPr>
            <p:cNvPr id="13" name="Freeform 13"/>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16785" r="-38253"/>
              </a:stretch>
            </a:blipFill>
          </p:spPr>
          <p:txBody>
            <a:bodyPr/>
            <a:lstStyle/>
            <a:p>
              <a:endParaRPr lang="en-US"/>
            </a:p>
          </p:txBody>
        </p:sp>
        <p:sp>
          <p:nvSpPr>
            <p:cNvPr id="14" name="Freeform 14"/>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626953"/>
            </a:solidFill>
          </p:spPr>
          <p:txBody>
            <a:bodyPr/>
            <a:lstStyle/>
            <a:p>
              <a:endParaRPr lang="en-US"/>
            </a:p>
          </p:txBody>
        </p:sp>
      </p:grpSp>
      <p:sp>
        <p:nvSpPr>
          <p:cNvPr id="15" name="Freeform 15"/>
          <p:cNvSpPr/>
          <p:nvPr/>
        </p:nvSpPr>
        <p:spPr>
          <a:xfrm rot="-5400000">
            <a:off x="7554605" y="3384183"/>
            <a:ext cx="1586414" cy="868201"/>
          </a:xfrm>
          <a:custGeom>
            <a:avLst/>
            <a:gdLst/>
            <a:ahLst/>
            <a:cxnLst/>
            <a:rect l="l" t="t" r="r" b="b"/>
            <a:pathLst>
              <a:path w="1586414" h="868201">
                <a:moveTo>
                  <a:pt x="0" y="0"/>
                </a:moveTo>
                <a:lnTo>
                  <a:pt x="1586414" y="0"/>
                </a:lnTo>
                <a:lnTo>
                  <a:pt x="1586414" y="868201"/>
                </a:lnTo>
                <a:lnTo>
                  <a:pt x="0" y="8682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TextBox 16"/>
          <p:cNvSpPr txBox="1"/>
          <p:nvPr/>
        </p:nvSpPr>
        <p:spPr>
          <a:xfrm>
            <a:off x="1926001" y="1862095"/>
            <a:ext cx="7761387" cy="646416"/>
          </a:xfrm>
          <a:prstGeom prst="rect">
            <a:avLst/>
          </a:prstGeom>
        </p:spPr>
        <p:txBody>
          <a:bodyPr lIns="0" tIns="0" rIns="0" bIns="0" rtlCol="0" anchor="t">
            <a:spAutoFit/>
          </a:bodyPr>
          <a:lstStyle/>
          <a:p>
            <a:pPr algn="ctr">
              <a:lnSpc>
                <a:spcPts val="5320"/>
              </a:lnSpc>
            </a:pPr>
            <a:r>
              <a:rPr lang="en-US" sz="3800">
                <a:solidFill>
                  <a:srgbClr val="000000"/>
                </a:solidFill>
                <a:latin typeface="Paytone One"/>
              </a:rPr>
              <a:t>2. Tìm hiểu về công cụ Adobe XD  </a:t>
            </a:r>
          </a:p>
        </p:txBody>
      </p:sp>
      <p:sp>
        <p:nvSpPr>
          <p:cNvPr id="17" name="TextBox 17"/>
          <p:cNvSpPr txBox="1"/>
          <p:nvPr/>
        </p:nvSpPr>
        <p:spPr>
          <a:xfrm>
            <a:off x="1924810" y="760082"/>
            <a:ext cx="4719039" cy="781684"/>
          </a:xfrm>
          <a:prstGeom prst="rect">
            <a:avLst/>
          </a:prstGeom>
        </p:spPr>
        <p:txBody>
          <a:bodyPr lIns="0" tIns="0" rIns="0" bIns="0" rtlCol="0" anchor="t">
            <a:spAutoFit/>
          </a:bodyPr>
          <a:lstStyle/>
          <a:p>
            <a:pPr algn="ctr">
              <a:lnSpc>
                <a:spcPts val="5740"/>
              </a:lnSpc>
            </a:pPr>
            <a:r>
              <a:rPr lang="en-US" sz="4100">
                <a:solidFill>
                  <a:srgbClr val="000000"/>
                </a:solidFill>
                <a:latin typeface="Bungee"/>
              </a:rPr>
              <a:t>Chương 2</a:t>
            </a:r>
          </a:p>
        </p:txBody>
      </p:sp>
      <p:sp>
        <p:nvSpPr>
          <p:cNvPr id="18" name="TextBox 18"/>
          <p:cNvSpPr txBox="1"/>
          <p:nvPr/>
        </p:nvSpPr>
        <p:spPr>
          <a:xfrm>
            <a:off x="2751913" y="4424663"/>
            <a:ext cx="6067607" cy="744076"/>
          </a:xfrm>
          <a:prstGeom prst="rect">
            <a:avLst/>
          </a:prstGeom>
        </p:spPr>
        <p:txBody>
          <a:bodyPr lIns="0" tIns="0" rIns="0" bIns="0" rtlCol="0" anchor="t">
            <a:spAutoFit/>
          </a:bodyPr>
          <a:lstStyle/>
          <a:p>
            <a:pPr algn="ctr">
              <a:lnSpc>
                <a:spcPts val="5712"/>
              </a:lnSpc>
            </a:pPr>
            <a:r>
              <a:rPr lang="en-US" sz="4080">
                <a:solidFill>
                  <a:srgbClr val="626953"/>
                </a:solidFill>
                <a:latin typeface="Poppins Ultra-Bold"/>
              </a:rPr>
              <a:t>Repeat Grids</a:t>
            </a:r>
          </a:p>
        </p:txBody>
      </p:sp>
      <p:sp>
        <p:nvSpPr>
          <p:cNvPr id="19" name="TextBox 19"/>
          <p:cNvSpPr txBox="1"/>
          <p:nvPr/>
        </p:nvSpPr>
        <p:spPr>
          <a:xfrm>
            <a:off x="2751913" y="5620858"/>
            <a:ext cx="7783874" cy="3497235"/>
          </a:xfrm>
          <a:prstGeom prst="rect">
            <a:avLst/>
          </a:prstGeom>
        </p:spPr>
        <p:txBody>
          <a:bodyPr lIns="0" tIns="0" rIns="0" bIns="0" rtlCol="0" anchor="t">
            <a:spAutoFit/>
          </a:bodyPr>
          <a:lstStyle/>
          <a:p>
            <a:pPr>
              <a:lnSpc>
                <a:spcPts val="4639"/>
              </a:lnSpc>
              <a:spcBef>
                <a:spcPct val="0"/>
              </a:spcBef>
            </a:pPr>
            <a:r>
              <a:rPr lang="en-US" sz="3313">
                <a:solidFill>
                  <a:srgbClr val="FFFFFF"/>
                </a:solidFill>
                <a:latin typeface="Arial" panose="020B0604020202020204" pitchFamily="34" charset="0"/>
                <a:cs typeface="Arial" panose="020B0604020202020204" pitchFamily="34" charset="0"/>
              </a:rPr>
              <a:t>Nó cho phép bạn tạo một lưới (grid) của các phần tử và sao chép chúng một cách nhanh chóng để tạo ra các bản sao lặp lại. Có thể dễ dàng điều chỉnh nội dung và khoảng cách giữa các phần tử trong lưới.</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0126" y="597909"/>
            <a:ext cx="4944305" cy="1003227"/>
            <a:chOff x="0" y="0"/>
            <a:chExt cx="12153875" cy="2466090"/>
          </a:xfrm>
        </p:grpSpPr>
        <p:sp>
          <p:nvSpPr>
            <p:cNvPr id="3" name="Freeform 3"/>
            <p:cNvSpPr/>
            <p:nvPr/>
          </p:nvSpPr>
          <p:spPr>
            <a:xfrm>
              <a:off x="0" y="0"/>
              <a:ext cx="12153875" cy="2466090"/>
            </a:xfrm>
            <a:custGeom>
              <a:avLst/>
              <a:gdLst/>
              <a:ahLst/>
              <a:cxnLst/>
              <a:rect l="l" t="t" r="r" b="b"/>
              <a:pathLst>
                <a:path w="12153875" h="2466090">
                  <a:moveTo>
                    <a:pt x="12029415" y="2466090"/>
                  </a:moveTo>
                  <a:lnTo>
                    <a:pt x="124460" y="2466090"/>
                  </a:lnTo>
                  <a:cubicBezTo>
                    <a:pt x="55880" y="2466090"/>
                    <a:pt x="0" y="2410210"/>
                    <a:pt x="0" y="2341630"/>
                  </a:cubicBezTo>
                  <a:lnTo>
                    <a:pt x="0" y="124460"/>
                  </a:lnTo>
                  <a:cubicBezTo>
                    <a:pt x="0" y="55880"/>
                    <a:pt x="55880" y="0"/>
                    <a:pt x="124460" y="0"/>
                  </a:cubicBezTo>
                  <a:lnTo>
                    <a:pt x="12029415" y="0"/>
                  </a:lnTo>
                  <a:cubicBezTo>
                    <a:pt x="12097995" y="0"/>
                    <a:pt x="12153875" y="55880"/>
                    <a:pt x="12153875" y="124460"/>
                  </a:cubicBezTo>
                  <a:lnTo>
                    <a:pt x="12153875" y="2341630"/>
                  </a:lnTo>
                  <a:cubicBezTo>
                    <a:pt x="12153875" y="2410210"/>
                    <a:pt x="12097995" y="2466090"/>
                    <a:pt x="12029415" y="2466090"/>
                  </a:cubicBezTo>
                  <a:close/>
                </a:path>
              </a:pathLst>
            </a:custGeom>
            <a:solidFill>
              <a:srgbClr val="37C9EF"/>
            </a:solidFill>
          </p:spPr>
          <p:txBody>
            <a:bodyPr/>
            <a:lstStyle/>
            <a:p>
              <a:endParaRPr lang="en-US"/>
            </a:p>
          </p:txBody>
        </p:sp>
      </p:grpSp>
      <p:sp>
        <p:nvSpPr>
          <p:cNvPr id="4" name="Freeform 4"/>
          <p:cNvSpPr/>
          <p:nvPr/>
        </p:nvSpPr>
        <p:spPr>
          <a:xfrm>
            <a:off x="512608" y="394819"/>
            <a:ext cx="2824405" cy="1267761"/>
          </a:xfrm>
          <a:custGeom>
            <a:avLst/>
            <a:gdLst/>
            <a:ahLst/>
            <a:cxnLst/>
            <a:rect l="l" t="t" r="r" b="b"/>
            <a:pathLst>
              <a:path w="2824405" h="1267761">
                <a:moveTo>
                  <a:pt x="0" y="0"/>
                </a:moveTo>
                <a:lnTo>
                  <a:pt x="2824405" y="0"/>
                </a:lnTo>
                <a:lnTo>
                  <a:pt x="2824405" y="1267762"/>
                </a:lnTo>
                <a:lnTo>
                  <a:pt x="0" y="1267762"/>
                </a:lnTo>
                <a:lnTo>
                  <a:pt x="0" y="0"/>
                </a:lnTo>
                <a:close/>
              </a:path>
            </a:pathLst>
          </a:custGeom>
          <a:blipFill>
            <a:blip r:embed="rId2"/>
            <a:stretch>
              <a:fillRect l="-11279" b="-20416"/>
            </a:stretch>
          </a:blipFill>
        </p:spPr>
        <p:txBody>
          <a:bodyPr/>
          <a:lstStyle/>
          <a:p>
            <a:endParaRPr lang="en-US"/>
          </a:p>
        </p:txBody>
      </p:sp>
      <p:sp>
        <p:nvSpPr>
          <p:cNvPr id="5" name="TextBox 5"/>
          <p:cNvSpPr txBox="1"/>
          <p:nvPr/>
        </p:nvSpPr>
        <p:spPr>
          <a:xfrm>
            <a:off x="2285963" y="2718061"/>
            <a:ext cx="8715772" cy="563866"/>
          </a:xfrm>
          <a:prstGeom prst="rect">
            <a:avLst/>
          </a:prstGeom>
        </p:spPr>
        <p:txBody>
          <a:bodyPr lIns="0" tIns="0" rIns="0" bIns="0" rtlCol="0" anchor="t">
            <a:spAutoFit/>
          </a:bodyPr>
          <a:lstStyle/>
          <a:p>
            <a:pPr marL="712590" lvl="1" indent="-356295" algn="ctr">
              <a:lnSpc>
                <a:spcPts val="4620"/>
              </a:lnSpc>
              <a:buFont typeface="Arial"/>
              <a:buChar char="•"/>
            </a:pPr>
            <a:r>
              <a:rPr lang="en-US" sz="3300">
                <a:solidFill>
                  <a:srgbClr val="000000"/>
                </a:solidFill>
                <a:latin typeface="Paytone One"/>
              </a:rPr>
              <a:t>Các ứng dụng phổ biến của Adobe XD :</a:t>
            </a:r>
          </a:p>
        </p:txBody>
      </p:sp>
      <p:sp>
        <p:nvSpPr>
          <p:cNvPr id="6" name="TextBox 6"/>
          <p:cNvSpPr txBox="1"/>
          <p:nvPr/>
        </p:nvSpPr>
        <p:spPr>
          <a:xfrm>
            <a:off x="1926001" y="1862095"/>
            <a:ext cx="7761387" cy="646416"/>
          </a:xfrm>
          <a:prstGeom prst="rect">
            <a:avLst/>
          </a:prstGeom>
        </p:spPr>
        <p:txBody>
          <a:bodyPr lIns="0" tIns="0" rIns="0" bIns="0" rtlCol="0" anchor="t">
            <a:spAutoFit/>
          </a:bodyPr>
          <a:lstStyle/>
          <a:p>
            <a:pPr algn="ctr">
              <a:lnSpc>
                <a:spcPts val="5320"/>
              </a:lnSpc>
            </a:pPr>
            <a:r>
              <a:rPr lang="en-US" sz="3800">
                <a:solidFill>
                  <a:srgbClr val="000000"/>
                </a:solidFill>
                <a:latin typeface="Paytone One"/>
              </a:rPr>
              <a:t>2. Tìm hiểu về công cụ Adobe XD  </a:t>
            </a:r>
          </a:p>
        </p:txBody>
      </p:sp>
      <p:sp>
        <p:nvSpPr>
          <p:cNvPr id="7" name="TextBox 7"/>
          <p:cNvSpPr txBox="1"/>
          <p:nvPr/>
        </p:nvSpPr>
        <p:spPr>
          <a:xfrm>
            <a:off x="2009188" y="740677"/>
            <a:ext cx="4719039" cy="781684"/>
          </a:xfrm>
          <a:prstGeom prst="rect">
            <a:avLst/>
          </a:prstGeom>
        </p:spPr>
        <p:txBody>
          <a:bodyPr lIns="0" tIns="0" rIns="0" bIns="0" rtlCol="0" anchor="t">
            <a:spAutoFit/>
          </a:bodyPr>
          <a:lstStyle/>
          <a:p>
            <a:pPr algn="ctr">
              <a:lnSpc>
                <a:spcPts val="5740"/>
              </a:lnSpc>
            </a:pPr>
            <a:r>
              <a:rPr lang="en-US" sz="4100">
                <a:solidFill>
                  <a:srgbClr val="000000"/>
                </a:solidFill>
                <a:latin typeface="Bungee"/>
              </a:rPr>
              <a:t>Chương 2</a:t>
            </a:r>
          </a:p>
        </p:txBody>
      </p:sp>
      <p:grpSp>
        <p:nvGrpSpPr>
          <p:cNvPr id="8" name="Group 8"/>
          <p:cNvGrpSpPr/>
          <p:nvPr/>
        </p:nvGrpSpPr>
        <p:grpSpPr>
          <a:xfrm>
            <a:off x="2411933" y="3558152"/>
            <a:ext cx="3744794" cy="4081780"/>
            <a:chOff x="0" y="0"/>
            <a:chExt cx="4993059" cy="5442373"/>
          </a:xfrm>
        </p:grpSpPr>
        <p:pic>
          <p:nvPicPr>
            <p:cNvPr id="9" name="Picture 9"/>
            <p:cNvPicPr>
              <a:picLocks noChangeAspect="1"/>
            </p:cNvPicPr>
            <p:nvPr/>
          </p:nvPicPr>
          <p:blipFill>
            <a:blip r:embed="rId3"/>
            <a:srcRect l="4127" r="4127"/>
            <a:stretch>
              <a:fillRect/>
            </a:stretch>
          </p:blipFill>
          <p:spPr>
            <a:xfrm>
              <a:off x="0" y="0"/>
              <a:ext cx="4993059" cy="5442373"/>
            </a:xfrm>
            <a:prstGeom prst="rect">
              <a:avLst/>
            </a:prstGeom>
          </p:spPr>
        </p:pic>
      </p:grpSp>
      <p:grpSp>
        <p:nvGrpSpPr>
          <p:cNvPr id="10" name="Group 10"/>
          <p:cNvGrpSpPr/>
          <p:nvPr/>
        </p:nvGrpSpPr>
        <p:grpSpPr>
          <a:xfrm>
            <a:off x="6156727" y="6449647"/>
            <a:ext cx="571500" cy="57150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12" name="TextBox 12"/>
            <p:cNvSpPr txBox="1"/>
            <p:nvPr/>
          </p:nvSpPr>
          <p:spPr>
            <a:xfrm>
              <a:off x="76200" y="123825"/>
              <a:ext cx="660400" cy="612775"/>
            </a:xfrm>
            <a:prstGeom prst="rect">
              <a:avLst/>
            </a:prstGeom>
          </p:spPr>
          <p:txBody>
            <a:bodyPr lIns="50800" tIns="50800" rIns="50800" bIns="50800" rtlCol="0" anchor="ctr"/>
            <a:lstStyle/>
            <a:p>
              <a:pPr algn="ctr">
                <a:lnSpc>
                  <a:spcPts val="2498"/>
                </a:lnSpc>
              </a:pPr>
              <a:endParaRPr/>
            </a:p>
          </p:txBody>
        </p:sp>
      </p:grpSp>
      <p:grpSp>
        <p:nvGrpSpPr>
          <p:cNvPr id="13" name="Group 13"/>
          <p:cNvGrpSpPr/>
          <p:nvPr/>
        </p:nvGrpSpPr>
        <p:grpSpPr>
          <a:xfrm>
            <a:off x="6156727" y="5697580"/>
            <a:ext cx="571500" cy="57150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15" name="TextBox 15"/>
            <p:cNvSpPr txBox="1"/>
            <p:nvPr/>
          </p:nvSpPr>
          <p:spPr>
            <a:xfrm>
              <a:off x="76200" y="123825"/>
              <a:ext cx="660400" cy="612775"/>
            </a:xfrm>
            <a:prstGeom prst="rect">
              <a:avLst/>
            </a:prstGeom>
          </p:spPr>
          <p:txBody>
            <a:bodyPr lIns="50800" tIns="50800" rIns="50800" bIns="50800" rtlCol="0" anchor="ctr"/>
            <a:lstStyle/>
            <a:p>
              <a:pPr algn="ctr">
                <a:lnSpc>
                  <a:spcPts val="2498"/>
                </a:lnSpc>
              </a:pPr>
              <a:endParaRPr/>
            </a:p>
          </p:txBody>
        </p:sp>
      </p:grpSp>
      <p:grpSp>
        <p:nvGrpSpPr>
          <p:cNvPr id="16" name="Group 16"/>
          <p:cNvGrpSpPr/>
          <p:nvPr/>
        </p:nvGrpSpPr>
        <p:grpSpPr>
          <a:xfrm>
            <a:off x="6156727" y="4945514"/>
            <a:ext cx="571500" cy="57150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18" name="TextBox 18"/>
            <p:cNvSpPr txBox="1"/>
            <p:nvPr/>
          </p:nvSpPr>
          <p:spPr>
            <a:xfrm>
              <a:off x="76200" y="123825"/>
              <a:ext cx="660400" cy="612775"/>
            </a:xfrm>
            <a:prstGeom prst="rect">
              <a:avLst/>
            </a:prstGeom>
          </p:spPr>
          <p:txBody>
            <a:bodyPr lIns="50800" tIns="50800" rIns="50800" bIns="50800" rtlCol="0" anchor="ctr"/>
            <a:lstStyle/>
            <a:p>
              <a:pPr algn="ctr">
                <a:lnSpc>
                  <a:spcPts val="2498"/>
                </a:lnSpc>
              </a:pPr>
              <a:endParaRPr/>
            </a:p>
          </p:txBody>
        </p:sp>
      </p:grpSp>
      <p:grpSp>
        <p:nvGrpSpPr>
          <p:cNvPr id="19" name="Group 19"/>
          <p:cNvGrpSpPr/>
          <p:nvPr/>
        </p:nvGrpSpPr>
        <p:grpSpPr>
          <a:xfrm>
            <a:off x="6156727" y="4193447"/>
            <a:ext cx="571500" cy="571500"/>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21" name="TextBox 21"/>
            <p:cNvSpPr txBox="1"/>
            <p:nvPr/>
          </p:nvSpPr>
          <p:spPr>
            <a:xfrm>
              <a:off x="76200" y="123825"/>
              <a:ext cx="660400" cy="612775"/>
            </a:xfrm>
            <a:prstGeom prst="rect">
              <a:avLst/>
            </a:prstGeom>
          </p:spPr>
          <p:txBody>
            <a:bodyPr lIns="50800" tIns="50800" rIns="50800" bIns="50800" rtlCol="0" anchor="ctr"/>
            <a:lstStyle/>
            <a:p>
              <a:pPr algn="ctr">
                <a:lnSpc>
                  <a:spcPts val="2498"/>
                </a:lnSpc>
              </a:pPr>
              <a:endParaRPr/>
            </a:p>
          </p:txBody>
        </p:sp>
      </p:grpSp>
      <p:sp>
        <p:nvSpPr>
          <p:cNvPr id="22" name="TextBox 22"/>
          <p:cNvSpPr txBox="1"/>
          <p:nvPr/>
        </p:nvSpPr>
        <p:spPr>
          <a:xfrm>
            <a:off x="7143309" y="3982627"/>
            <a:ext cx="3032423" cy="798194"/>
          </a:xfrm>
          <a:prstGeom prst="rect">
            <a:avLst/>
          </a:prstGeom>
        </p:spPr>
        <p:txBody>
          <a:bodyPr lIns="0" tIns="0" rIns="0" bIns="0" rtlCol="0" anchor="t">
            <a:spAutoFit/>
          </a:bodyPr>
          <a:lstStyle/>
          <a:p>
            <a:pPr algn="ctr">
              <a:lnSpc>
                <a:spcPts val="5880"/>
              </a:lnSpc>
            </a:pPr>
            <a:r>
              <a:rPr lang="en-US" sz="4200">
                <a:solidFill>
                  <a:srgbClr val="000000"/>
                </a:solidFill>
                <a:latin typeface="Arial"/>
              </a:rPr>
              <a:t>Thiết kế web</a:t>
            </a:r>
          </a:p>
        </p:txBody>
      </p:sp>
      <p:sp>
        <p:nvSpPr>
          <p:cNvPr id="23" name="TextBox 23"/>
          <p:cNvSpPr txBox="1"/>
          <p:nvPr/>
        </p:nvSpPr>
        <p:spPr>
          <a:xfrm>
            <a:off x="7143309" y="4718819"/>
            <a:ext cx="6298406" cy="798194"/>
          </a:xfrm>
          <a:prstGeom prst="rect">
            <a:avLst/>
          </a:prstGeom>
        </p:spPr>
        <p:txBody>
          <a:bodyPr lIns="0" tIns="0" rIns="0" bIns="0" rtlCol="0" anchor="t">
            <a:spAutoFit/>
          </a:bodyPr>
          <a:lstStyle/>
          <a:p>
            <a:pPr algn="ctr">
              <a:lnSpc>
                <a:spcPts val="5880"/>
              </a:lnSpc>
            </a:pPr>
            <a:r>
              <a:rPr lang="en-US" sz="4200">
                <a:solidFill>
                  <a:srgbClr val="000000"/>
                </a:solidFill>
                <a:latin typeface="Arial"/>
              </a:rPr>
              <a:t>Thiết kế ứng dụng di động</a:t>
            </a:r>
          </a:p>
        </p:txBody>
      </p:sp>
      <p:sp>
        <p:nvSpPr>
          <p:cNvPr id="24" name="TextBox 24"/>
          <p:cNvSpPr txBox="1"/>
          <p:nvPr/>
        </p:nvSpPr>
        <p:spPr>
          <a:xfrm>
            <a:off x="7143309" y="5450339"/>
            <a:ext cx="8249091" cy="756617"/>
          </a:xfrm>
          <a:prstGeom prst="rect">
            <a:avLst/>
          </a:prstGeom>
        </p:spPr>
        <p:txBody>
          <a:bodyPr wrap="square" lIns="0" tIns="0" rIns="0" bIns="0" rtlCol="0" anchor="t">
            <a:spAutoFit/>
          </a:bodyPr>
          <a:lstStyle/>
          <a:p>
            <a:pPr>
              <a:lnSpc>
                <a:spcPts val="5880"/>
              </a:lnSpc>
            </a:pPr>
            <a:r>
              <a:rPr lang="en-US" sz="4200">
                <a:solidFill>
                  <a:srgbClr val="000000"/>
                </a:solidFill>
                <a:latin typeface="Arial"/>
              </a:rPr>
              <a:t>Thiết kế trải nghiệm người dùng</a:t>
            </a:r>
          </a:p>
        </p:txBody>
      </p:sp>
      <p:sp>
        <p:nvSpPr>
          <p:cNvPr id="25" name="TextBox 25"/>
          <p:cNvSpPr txBox="1"/>
          <p:nvPr/>
        </p:nvSpPr>
        <p:spPr>
          <a:xfrm>
            <a:off x="7159360" y="6255337"/>
            <a:ext cx="2309217" cy="798194"/>
          </a:xfrm>
          <a:prstGeom prst="rect">
            <a:avLst/>
          </a:prstGeom>
        </p:spPr>
        <p:txBody>
          <a:bodyPr lIns="0" tIns="0" rIns="0" bIns="0" rtlCol="0" anchor="t">
            <a:spAutoFit/>
          </a:bodyPr>
          <a:lstStyle/>
          <a:p>
            <a:pPr algn="ctr">
              <a:lnSpc>
                <a:spcPts val="5880"/>
              </a:lnSpc>
            </a:pPr>
            <a:r>
              <a:rPr lang="en-US" sz="4200">
                <a:solidFill>
                  <a:srgbClr val="000000"/>
                </a:solidFill>
                <a:latin typeface="Arial"/>
              </a:rPr>
              <a:t>Cộng tác </a:t>
            </a:r>
          </a:p>
        </p:txBody>
      </p:sp>
      <p:sp>
        <p:nvSpPr>
          <p:cNvPr id="26" name="TextBox 26"/>
          <p:cNvSpPr txBox="1"/>
          <p:nvPr/>
        </p:nvSpPr>
        <p:spPr>
          <a:xfrm>
            <a:off x="1926001" y="7425007"/>
            <a:ext cx="15333299" cy="2809392"/>
          </a:xfrm>
          <a:prstGeom prst="rect">
            <a:avLst/>
          </a:prstGeom>
        </p:spPr>
        <p:txBody>
          <a:bodyPr lIns="0" tIns="0" rIns="0" bIns="0" rtlCol="0" anchor="t">
            <a:spAutoFit/>
          </a:bodyPr>
          <a:lstStyle/>
          <a:p>
            <a:pPr algn="just">
              <a:lnSpc>
                <a:spcPts val="5556"/>
              </a:lnSpc>
            </a:pPr>
            <a:r>
              <a:rPr lang="en-US" sz="3969">
                <a:solidFill>
                  <a:srgbClr val="000000"/>
                </a:solidFill>
                <a:latin typeface="Arial"/>
              </a:rPr>
              <a:t>      Adobe XD là một công cụ linh hoạt có thể được sử dụng cho nhiều mục đích khác nhau. Nó là một lựa chọn tuyệt vời cho các nhà thiết kế UI và UX muốn tạo ra các thiết kế đẹp và hiệu quả.</a:t>
            </a:r>
          </a:p>
          <a:p>
            <a:pPr algn="just">
              <a:lnSpc>
                <a:spcPts val="4996"/>
              </a:lnSpc>
            </a:pPr>
            <a:endParaRPr lang="en-US" sz="3969">
              <a:solidFill>
                <a:srgbClr val="000000"/>
              </a:solidFill>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0126" y="597909"/>
            <a:ext cx="4944305" cy="1003227"/>
            <a:chOff x="0" y="0"/>
            <a:chExt cx="12153875" cy="2466090"/>
          </a:xfrm>
        </p:grpSpPr>
        <p:sp>
          <p:nvSpPr>
            <p:cNvPr id="3" name="Freeform 3"/>
            <p:cNvSpPr/>
            <p:nvPr/>
          </p:nvSpPr>
          <p:spPr>
            <a:xfrm>
              <a:off x="0" y="0"/>
              <a:ext cx="12153875" cy="2466090"/>
            </a:xfrm>
            <a:custGeom>
              <a:avLst/>
              <a:gdLst/>
              <a:ahLst/>
              <a:cxnLst/>
              <a:rect l="l" t="t" r="r" b="b"/>
              <a:pathLst>
                <a:path w="12153875" h="2466090">
                  <a:moveTo>
                    <a:pt x="12029415" y="2466090"/>
                  </a:moveTo>
                  <a:lnTo>
                    <a:pt x="124460" y="2466090"/>
                  </a:lnTo>
                  <a:cubicBezTo>
                    <a:pt x="55880" y="2466090"/>
                    <a:pt x="0" y="2410210"/>
                    <a:pt x="0" y="2341630"/>
                  </a:cubicBezTo>
                  <a:lnTo>
                    <a:pt x="0" y="124460"/>
                  </a:lnTo>
                  <a:cubicBezTo>
                    <a:pt x="0" y="55880"/>
                    <a:pt x="55880" y="0"/>
                    <a:pt x="124460" y="0"/>
                  </a:cubicBezTo>
                  <a:lnTo>
                    <a:pt x="12029415" y="0"/>
                  </a:lnTo>
                  <a:cubicBezTo>
                    <a:pt x="12097995" y="0"/>
                    <a:pt x="12153875" y="55880"/>
                    <a:pt x="12153875" y="124460"/>
                  </a:cubicBezTo>
                  <a:lnTo>
                    <a:pt x="12153875" y="2341630"/>
                  </a:lnTo>
                  <a:cubicBezTo>
                    <a:pt x="12153875" y="2410210"/>
                    <a:pt x="12097995" y="2466090"/>
                    <a:pt x="12029415" y="2466090"/>
                  </a:cubicBezTo>
                  <a:close/>
                </a:path>
              </a:pathLst>
            </a:custGeom>
            <a:solidFill>
              <a:srgbClr val="37C9EF"/>
            </a:solidFill>
          </p:spPr>
          <p:txBody>
            <a:bodyPr/>
            <a:lstStyle/>
            <a:p>
              <a:endParaRPr lang="en-US"/>
            </a:p>
          </p:txBody>
        </p:sp>
      </p:grpSp>
      <p:sp>
        <p:nvSpPr>
          <p:cNvPr id="4" name="Freeform 4"/>
          <p:cNvSpPr/>
          <p:nvPr/>
        </p:nvSpPr>
        <p:spPr>
          <a:xfrm>
            <a:off x="512608" y="394819"/>
            <a:ext cx="2824405" cy="1267761"/>
          </a:xfrm>
          <a:custGeom>
            <a:avLst/>
            <a:gdLst/>
            <a:ahLst/>
            <a:cxnLst/>
            <a:rect l="l" t="t" r="r" b="b"/>
            <a:pathLst>
              <a:path w="2824405" h="1267761">
                <a:moveTo>
                  <a:pt x="0" y="0"/>
                </a:moveTo>
                <a:lnTo>
                  <a:pt x="2824405" y="0"/>
                </a:lnTo>
                <a:lnTo>
                  <a:pt x="2824405" y="1267762"/>
                </a:lnTo>
                <a:lnTo>
                  <a:pt x="0" y="1267762"/>
                </a:lnTo>
                <a:lnTo>
                  <a:pt x="0" y="0"/>
                </a:lnTo>
                <a:close/>
              </a:path>
            </a:pathLst>
          </a:custGeom>
          <a:blipFill>
            <a:blip r:embed="rId2"/>
            <a:stretch>
              <a:fillRect l="-11279" b="-20416"/>
            </a:stretch>
          </a:blipFill>
        </p:spPr>
        <p:txBody>
          <a:bodyPr/>
          <a:lstStyle/>
          <a:p>
            <a:endParaRPr lang="en-US"/>
          </a:p>
        </p:txBody>
      </p:sp>
      <p:sp>
        <p:nvSpPr>
          <p:cNvPr id="5" name="TextBox 5"/>
          <p:cNvSpPr txBox="1"/>
          <p:nvPr/>
        </p:nvSpPr>
        <p:spPr>
          <a:xfrm>
            <a:off x="2268438" y="3405752"/>
            <a:ext cx="14818651" cy="4056401"/>
          </a:xfrm>
          <a:prstGeom prst="rect">
            <a:avLst/>
          </a:prstGeom>
        </p:spPr>
        <p:txBody>
          <a:bodyPr lIns="0" tIns="0" rIns="0" bIns="0" rtlCol="0" anchor="t">
            <a:spAutoFit/>
          </a:bodyPr>
          <a:lstStyle/>
          <a:p>
            <a:pPr algn="just">
              <a:lnSpc>
                <a:spcPts val="5318"/>
              </a:lnSpc>
              <a:spcBef>
                <a:spcPct val="0"/>
              </a:spcBef>
            </a:pPr>
            <a:r>
              <a:rPr lang="en-US" sz="3799">
                <a:solidFill>
                  <a:srgbClr val="000000"/>
                </a:solidFill>
                <a:latin typeface="Arial"/>
              </a:rPr>
              <a:t> - 2016: Adobe XD được phát hành lần đầu tiên.</a:t>
            </a:r>
          </a:p>
          <a:p>
            <a:pPr algn="just">
              <a:lnSpc>
                <a:spcPts val="5318"/>
              </a:lnSpc>
              <a:spcBef>
                <a:spcPct val="0"/>
              </a:spcBef>
            </a:pPr>
            <a:r>
              <a:rPr lang="en-US" sz="3799">
                <a:solidFill>
                  <a:srgbClr val="000000"/>
                </a:solidFill>
                <a:latin typeface="Arial"/>
              </a:rPr>
              <a:t> - 2017: Adobe XD được bổ sung tính năng protoyping.</a:t>
            </a:r>
          </a:p>
          <a:p>
            <a:pPr algn="just">
              <a:lnSpc>
                <a:spcPts val="5318"/>
              </a:lnSpc>
              <a:spcBef>
                <a:spcPct val="0"/>
              </a:spcBef>
            </a:pPr>
            <a:r>
              <a:rPr lang="en-US" sz="3799">
                <a:solidFill>
                  <a:srgbClr val="000000"/>
                </a:solidFill>
                <a:latin typeface="Arial"/>
              </a:rPr>
              <a:t> - 2018: Adobe XD được bổ sung tính cộng tác.</a:t>
            </a:r>
          </a:p>
          <a:p>
            <a:pPr algn="just">
              <a:lnSpc>
                <a:spcPts val="5318"/>
              </a:lnSpc>
              <a:spcBef>
                <a:spcPct val="0"/>
              </a:spcBef>
            </a:pPr>
            <a:r>
              <a:rPr lang="en-US" sz="3799">
                <a:solidFill>
                  <a:srgbClr val="000000"/>
                </a:solidFill>
                <a:latin typeface="Arial"/>
              </a:rPr>
              <a:t> - 2019: Adobe XD được bổ sung tính năng thiết kế web.</a:t>
            </a:r>
          </a:p>
          <a:p>
            <a:pPr algn="just">
              <a:lnSpc>
                <a:spcPts val="5318"/>
              </a:lnSpc>
              <a:spcBef>
                <a:spcPct val="0"/>
              </a:spcBef>
            </a:pPr>
            <a:r>
              <a:rPr lang="en-US" sz="3799">
                <a:solidFill>
                  <a:srgbClr val="000000"/>
                </a:solidFill>
                <a:latin typeface="Arial"/>
              </a:rPr>
              <a:t> - 2020: Adobe XD được bổ sung tính năng thiết kế cho AR/VR.</a:t>
            </a:r>
          </a:p>
          <a:p>
            <a:pPr algn="just">
              <a:lnSpc>
                <a:spcPts val="5318"/>
              </a:lnSpc>
              <a:spcBef>
                <a:spcPct val="0"/>
              </a:spcBef>
            </a:pPr>
            <a:r>
              <a:rPr lang="en-US" sz="3799">
                <a:solidFill>
                  <a:srgbClr val="000000"/>
                </a:solidFill>
                <a:latin typeface="Arial"/>
              </a:rPr>
              <a:t> - 2021: Adobe XD được bổ sung tính năng thiết kế cho thiết bị đeo.</a:t>
            </a:r>
          </a:p>
        </p:txBody>
      </p:sp>
      <p:sp>
        <p:nvSpPr>
          <p:cNvPr id="6" name="AutoShape 6"/>
          <p:cNvSpPr/>
          <p:nvPr/>
        </p:nvSpPr>
        <p:spPr>
          <a:xfrm>
            <a:off x="2987666" y="8484945"/>
            <a:ext cx="14099423" cy="0"/>
          </a:xfrm>
          <a:prstGeom prst="line">
            <a:avLst/>
          </a:prstGeom>
          <a:ln w="66675" cap="flat">
            <a:solidFill>
              <a:srgbClr val="000000"/>
            </a:solidFill>
            <a:prstDash val="solid"/>
            <a:headEnd type="none" w="sm" len="sm"/>
            <a:tailEnd type="none" w="sm" len="sm"/>
          </a:ln>
        </p:spPr>
        <p:txBody>
          <a:bodyPr/>
          <a:lstStyle/>
          <a:p>
            <a:endParaRPr lang="en-US"/>
          </a:p>
        </p:txBody>
      </p:sp>
      <p:grpSp>
        <p:nvGrpSpPr>
          <p:cNvPr id="7" name="Group 7"/>
          <p:cNvGrpSpPr/>
          <p:nvPr/>
        </p:nvGrpSpPr>
        <p:grpSpPr>
          <a:xfrm>
            <a:off x="2268438" y="7985114"/>
            <a:ext cx="999662" cy="99966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9" name="TextBox 9"/>
            <p:cNvSpPr txBox="1"/>
            <p:nvPr/>
          </p:nvSpPr>
          <p:spPr>
            <a:xfrm>
              <a:off x="76200" y="66675"/>
              <a:ext cx="660400" cy="669925"/>
            </a:xfrm>
            <a:prstGeom prst="rect">
              <a:avLst/>
            </a:prstGeom>
          </p:spPr>
          <p:txBody>
            <a:bodyPr lIns="50800" tIns="50800" rIns="50800" bIns="50800" rtlCol="0" anchor="ctr"/>
            <a:lstStyle/>
            <a:p>
              <a:pPr algn="ctr">
                <a:lnSpc>
                  <a:spcPts val="2520"/>
                </a:lnSpc>
              </a:pPr>
              <a:r>
                <a:rPr lang="en-US" sz="2100">
                  <a:solidFill>
                    <a:srgbClr val="FFFFFF"/>
                  </a:solidFill>
                  <a:latin typeface="Paytone One"/>
                </a:rPr>
                <a:t>2016</a:t>
              </a:r>
            </a:p>
          </p:txBody>
        </p:sp>
      </p:grpSp>
      <p:grpSp>
        <p:nvGrpSpPr>
          <p:cNvPr id="10" name="Group 10"/>
          <p:cNvGrpSpPr/>
          <p:nvPr/>
        </p:nvGrpSpPr>
        <p:grpSpPr>
          <a:xfrm>
            <a:off x="4706557" y="7995554"/>
            <a:ext cx="999662" cy="999662"/>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2520"/>
                </a:lnSpc>
              </a:pPr>
              <a:r>
                <a:rPr lang="en-US" sz="2100">
                  <a:solidFill>
                    <a:srgbClr val="FFFFFF"/>
                  </a:solidFill>
                  <a:latin typeface="Paytone One"/>
                </a:rPr>
                <a:t>2017</a:t>
              </a:r>
            </a:p>
          </p:txBody>
        </p:sp>
      </p:grpSp>
      <p:grpSp>
        <p:nvGrpSpPr>
          <p:cNvPr id="13" name="Group 13"/>
          <p:cNvGrpSpPr/>
          <p:nvPr/>
        </p:nvGrpSpPr>
        <p:grpSpPr>
          <a:xfrm>
            <a:off x="7144494" y="7995554"/>
            <a:ext cx="999662" cy="999662"/>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15" name="TextBox 15"/>
            <p:cNvSpPr txBox="1"/>
            <p:nvPr/>
          </p:nvSpPr>
          <p:spPr>
            <a:xfrm>
              <a:off x="76200" y="66675"/>
              <a:ext cx="660400" cy="669925"/>
            </a:xfrm>
            <a:prstGeom prst="rect">
              <a:avLst/>
            </a:prstGeom>
          </p:spPr>
          <p:txBody>
            <a:bodyPr lIns="50800" tIns="50800" rIns="50800" bIns="50800" rtlCol="0" anchor="ctr"/>
            <a:lstStyle/>
            <a:p>
              <a:pPr algn="ctr">
                <a:lnSpc>
                  <a:spcPts val="2520"/>
                </a:lnSpc>
              </a:pPr>
              <a:r>
                <a:rPr lang="en-US" sz="2100">
                  <a:solidFill>
                    <a:srgbClr val="FFFFFF"/>
                  </a:solidFill>
                  <a:latin typeface="Paytone One"/>
                </a:rPr>
                <a:t>2018</a:t>
              </a:r>
            </a:p>
          </p:txBody>
        </p:sp>
      </p:grpSp>
      <p:grpSp>
        <p:nvGrpSpPr>
          <p:cNvPr id="16" name="Group 16"/>
          <p:cNvGrpSpPr/>
          <p:nvPr/>
        </p:nvGrpSpPr>
        <p:grpSpPr>
          <a:xfrm>
            <a:off x="9582431" y="7985114"/>
            <a:ext cx="999662" cy="999662"/>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18" name="TextBox 18"/>
            <p:cNvSpPr txBox="1"/>
            <p:nvPr/>
          </p:nvSpPr>
          <p:spPr>
            <a:xfrm>
              <a:off x="76200" y="66675"/>
              <a:ext cx="660400" cy="669925"/>
            </a:xfrm>
            <a:prstGeom prst="rect">
              <a:avLst/>
            </a:prstGeom>
          </p:spPr>
          <p:txBody>
            <a:bodyPr lIns="50800" tIns="50800" rIns="50800" bIns="50800" rtlCol="0" anchor="ctr"/>
            <a:lstStyle/>
            <a:p>
              <a:pPr algn="ctr">
                <a:lnSpc>
                  <a:spcPts val="2520"/>
                </a:lnSpc>
              </a:pPr>
              <a:r>
                <a:rPr lang="en-US" sz="2100">
                  <a:solidFill>
                    <a:srgbClr val="FFFFFF"/>
                  </a:solidFill>
                  <a:latin typeface="Paytone One"/>
                </a:rPr>
                <a:t>2019</a:t>
              </a:r>
            </a:p>
          </p:txBody>
        </p:sp>
      </p:grpSp>
      <p:grpSp>
        <p:nvGrpSpPr>
          <p:cNvPr id="19" name="Group 19"/>
          <p:cNvGrpSpPr/>
          <p:nvPr/>
        </p:nvGrpSpPr>
        <p:grpSpPr>
          <a:xfrm>
            <a:off x="12020369" y="7985114"/>
            <a:ext cx="999662" cy="999662"/>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21" name="TextBox 21"/>
            <p:cNvSpPr txBox="1"/>
            <p:nvPr/>
          </p:nvSpPr>
          <p:spPr>
            <a:xfrm>
              <a:off x="76200" y="66675"/>
              <a:ext cx="660400" cy="669925"/>
            </a:xfrm>
            <a:prstGeom prst="rect">
              <a:avLst/>
            </a:prstGeom>
          </p:spPr>
          <p:txBody>
            <a:bodyPr lIns="50800" tIns="50800" rIns="50800" bIns="50800" rtlCol="0" anchor="ctr"/>
            <a:lstStyle/>
            <a:p>
              <a:pPr algn="ctr">
                <a:lnSpc>
                  <a:spcPts val="2520"/>
                </a:lnSpc>
              </a:pPr>
              <a:r>
                <a:rPr lang="en-US" sz="2100">
                  <a:solidFill>
                    <a:srgbClr val="FFFFFF"/>
                  </a:solidFill>
                  <a:latin typeface="Paytone One"/>
                </a:rPr>
                <a:t>2020</a:t>
              </a:r>
            </a:p>
          </p:txBody>
        </p:sp>
      </p:grpSp>
      <p:grpSp>
        <p:nvGrpSpPr>
          <p:cNvPr id="22" name="Group 22"/>
          <p:cNvGrpSpPr/>
          <p:nvPr/>
        </p:nvGrpSpPr>
        <p:grpSpPr>
          <a:xfrm>
            <a:off x="14458306" y="7995554"/>
            <a:ext cx="999662" cy="99966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24" name="TextBox 24"/>
            <p:cNvSpPr txBox="1"/>
            <p:nvPr/>
          </p:nvSpPr>
          <p:spPr>
            <a:xfrm>
              <a:off x="76200" y="66675"/>
              <a:ext cx="660400" cy="669925"/>
            </a:xfrm>
            <a:prstGeom prst="rect">
              <a:avLst/>
            </a:prstGeom>
          </p:spPr>
          <p:txBody>
            <a:bodyPr lIns="50800" tIns="50800" rIns="50800" bIns="50800" rtlCol="0" anchor="ctr"/>
            <a:lstStyle/>
            <a:p>
              <a:pPr algn="ctr">
                <a:lnSpc>
                  <a:spcPts val="2520"/>
                </a:lnSpc>
              </a:pPr>
              <a:r>
                <a:rPr lang="en-US" sz="2100">
                  <a:solidFill>
                    <a:srgbClr val="FFFFFF"/>
                  </a:solidFill>
                  <a:latin typeface="Paytone One"/>
                </a:rPr>
                <a:t>2021</a:t>
              </a:r>
            </a:p>
          </p:txBody>
        </p:sp>
      </p:grpSp>
      <p:sp>
        <p:nvSpPr>
          <p:cNvPr id="25" name="Freeform 25"/>
          <p:cNvSpPr/>
          <p:nvPr/>
        </p:nvSpPr>
        <p:spPr>
          <a:xfrm>
            <a:off x="16322349" y="8082836"/>
            <a:ext cx="764740" cy="912380"/>
          </a:xfrm>
          <a:custGeom>
            <a:avLst/>
            <a:gdLst/>
            <a:ahLst/>
            <a:cxnLst/>
            <a:rect l="l" t="t" r="r" b="b"/>
            <a:pathLst>
              <a:path w="764740" h="912380">
                <a:moveTo>
                  <a:pt x="0" y="0"/>
                </a:moveTo>
                <a:lnTo>
                  <a:pt x="764741" y="0"/>
                </a:lnTo>
                <a:lnTo>
                  <a:pt x="764741" y="912380"/>
                </a:lnTo>
                <a:lnTo>
                  <a:pt x="0" y="91238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rnd">
            <a:noFill/>
            <a:prstDash val="solid"/>
            <a:round/>
          </a:ln>
        </p:spPr>
        <p:txBody>
          <a:bodyPr/>
          <a:lstStyle/>
          <a:p>
            <a:endParaRPr lang="en-US"/>
          </a:p>
        </p:txBody>
      </p:sp>
      <p:sp>
        <p:nvSpPr>
          <p:cNvPr id="26" name="TextBox 26"/>
          <p:cNvSpPr txBox="1"/>
          <p:nvPr/>
        </p:nvSpPr>
        <p:spPr>
          <a:xfrm>
            <a:off x="2268438" y="2718061"/>
            <a:ext cx="6875562" cy="563866"/>
          </a:xfrm>
          <a:prstGeom prst="rect">
            <a:avLst/>
          </a:prstGeom>
        </p:spPr>
        <p:txBody>
          <a:bodyPr lIns="0" tIns="0" rIns="0" bIns="0" rtlCol="0" anchor="t">
            <a:spAutoFit/>
          </a:bodyPr>
          <a:lstStyle/>
          <a:p>
            <a:pPr marL="712590" lvl="1" indent="-356295" algn="ctr">
              <a:lnSpc>
                <a:spcPts val="4620"/>
              </a:lnSpc>
              <a:buFont typeface="Arial"/>
              <a:buChar char="•"/>
            </a:pPr>
            <a:r>
              <a:rPr lang="en-US" sz="3300">
                <a:solidFill>
                  <a:srgbClr val="000000"/>
                </a:solidFill>
                <a:latin typeface="Paytone One"/>
              </a:rPr>
              <a:t>Lịch sử hình thành Adobe XD:</a:t>
            </a:r>
          </a:p>
        </p:txBody>
      </p:sp>
      <p:sp>
        <p:nvSpPr>
          <p:cNvPr id="27" name="TextBox 27"/>
          <p:cNvSpPr txBox="1"/>
          <p:nvPr/>
        </p:nvSpPr>
        <p:spPr>
          <a:xfrm>
            <a:off x="1926001" y="1862095"/>
            <a:ext cx="7761387" cy="646416"/>
          </a:xfrm>
          <a:prstGeom prst="rect">
            <a:avLst/>
          </a:prstGeom>
        </p:spPr>
        <p:txBody>
          <a:bodyPr lIns="0" tIns="0" rIns="0" bIns="0" rtlCol="0" anchor="t">
            <a:spAutoFit/>
          </a:bodyPr>
          <a:lstStyle/>
          <a:p>
            <a:pPr algn="ctr">
              <a:lnSpc>
                <a:spcPts val="5320"/>
              </a:lnSpc>
            </a:pPr>
            <a:r>
              <a:rPr lang="en-US" sz="3800">
                <a:solidFill>
                  <a:srgbClr val="000000"/>
                </a:solidFill>
                <a:latin typeface="Paytone One"/>
              </a:rPr>
              <a:t>2. Tìm hiểu về công cụ Adobe XD  </a:t>
            </a:r>
          </a:p>
        </p:txBody>
      </p:sp>
      <p:sp>
        <p:nvSpPr>
          <p:cNvPr id="28" name="TextBox 28"/>
          <p:cNvSpPr txBox="1"/>
          <p:nvPr/>
        </p:nvSpPr>
        <p:spPr>
          <a:xfrm>
            <a:off x="1924810" y="751535"/>
            <a:ext cx="4719039" cy="781684"/>
          </a:xfrm>
          <a:prstGeom prst="rect">
            <a:avLst/>
          </a:prstGeom>
        </p:spPr>
        <p:txBody>
          <a:bodyPr lIns="0" tIns="0" rIns="0" bIns="0" rtlCol="0" anchor="t">
            <a:spAutoFit/>
          </a:bodyPr>
          <a:lstStyle/>
          <a:p>
            <a:pPr algn="ctr">
              <a:lnSpc>
                <a:spcPts val="5740"/>
              </a:lnSpc>
            </a:pPr>
            <a:r>
              <a:rPr lang="en-US" sz="4100">
                <a:solidFill>
                  <a:srgbClr val="000000"/>
                </a:solidFill>
                <a:latin typeface="Bungee"/>
              </a:rPr>
              <a:t>Chương 2</a:t>
            </a:r>
          </a:p>
        </p:txBody>
      </p:sp>
      <p:grpSp>
        <p:nvGrpSpPr>
          <p:cNvPr id="29" name="Group 29"/>
          <p:cNvGrpSpPr/>
          <p:nvPr/>
        </p:nvGrpSpPr>
        <p:grpSpPr>
          <a:xfrm>
            <a:off x="15105030" y="1171199"/>
            <a:ext cx="2154270" cy="2104408"/>
            <a:chOff x="0" y="0"/>
            <a:chExt cx="4828540" cy="4716780"/>
          </a:xfrm>
        </p:grpSpPr>
        <p:sp>
          <p:nvSpPr>
            <p:cNvPr id="30" name="Freeform 30"/>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80"/>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10" y="97790"/>
                    <a:pt x="4030980" y="97790"/>
                    <a:pt x="4119880" y="113030"/>
                  </a:cubicBezTo>
                  <a:cubicBezTo>
                    <a:pt x="4173220" y="121920"/>
                    <a:pt x="4227830" y="138430"/>
                    <a:pt x="4273550" y="165100"/>
                  </a:cubicBezTo>
                  <a:cubicBezTo>
                    <a:pt x="4323080" y="193040"/>
                    <a:pt x="4361180" y="238760"/>
                    <a:pt x="4405630" y="276860"/>
                  </a:cubicBezTo>
                  <a:cubicBezTo>
                    <a:pt x="4422140"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0" y="4281170"/>
                    <a:pt x="4535170" y="4335780"/>
                    <a:pt x="4491990" y="4382770"/>
                  </a:cubicBezTo>
                  <a:cubicBezTo>
                    <a:pt x="4453890" y="4424680"/>
                    <a:pt x="4411980" y="4466590"/>
                    <a:pt x="4345940" y="4467860"/>
                  </a:cubicBezTo>
                  <a:cubicBezTo>
                    <a:pt x="4330700" y="4467860"/>
                    <a:pt x="4316730" y="4483100"/>
                    <a:pt x="4301490" y="4490720"/>
                  </a:cubicBezTo>
                  <a:cubicBezTo>
                    <a:pt x="4236720" y="4518660"/>
                    <a:pt x="4169410" y="4542790"/>
                    <a:pt x="4105910" y="4573270"/>
                  </a:cubicBezTo>
                  <a:cubicBezTo>
                    <a:pt x="3989070" y="4629150"/>
                    <a:pt x="3863340" y="4638040"/>
                    <a:pt x="3737610" y="4643120"/>
                  </a:cubicBezTo>
                  <a:cubicBezTo>
                    <a:pt x="3689350" y="4645660"/>
                    <a:pt x="3639820" y="4641850"/>
                    <a:pt x="3591560" y="4645660"/>
                  </a:cubicBezTo>
                  <a:cubicBezTo>
                    <a:pt x="3567430" y="4646930"/>
                    <a:pt x="3544570" y="4658360"/>
                    <a:pt x="3521710" y="4663440"/>
                  </a:cubicBezTo>
                  <a:cubicBezTo>
                    <a:pt x="3511550" y="4665980"/>
                    <a:pt x="3501390" y="4664710"/>
                    <a:pt x="3489960" y="4665980"/>
                  </a:cubicBezTo>
                  <a:cubicBezTo>
                    <a:pt x="3474720" y="4667250"/>
                    <a:pt x="3459480" y="4671060"/>
                    <a:pt x="3444240" y="4669790"/>
                  </a:cubicBezTo>
                  <a:cubicBezTo>
                    <a:pt x="3429000" y="4667250"/>
                    <a:pt x="3418840" y="4662170"/>
                    <a:pt x="3416300" y="4662170"/>
                  </a:cubicBezTo>
                  <a:close/>
                </a:path>
              </a:pathLst>
            </a:custGeom>
            <a:blipFill>
              <a:blip r:embed="rId5"/>
              <a:stretch>
                <a:fillRect l="-36785" r="-36785"/>
              </a:stretch>
            </a:blipFill>
          </p:spPr>
          <p:txBody>
            <a:bodyPr/>
            <a:lstStyle/>
            <a:p>
              <a:endParaRPr lang="en-US"/>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0126" y="597909"/>
            <a:ext cx="4944305" cy="1003227"/>
            <a:chOff x="0" y="0"/>
            <a:chExt cx="12153875" cy="2466090"/>
          </a:xfrm>
        </p:grpSpPr>
        <p:sp>
          <p:nvSpPr>
            <p:cNvPr id="3" name="Freeform 3"/>
            <p:cNvSpPr/>
            <p:nvPr/>
          </p:nvSpPr>
          <p:spPr>
            <a:xfrm>
              <a:off x="0" y="0"/>
              <a:ext cx="12153875" cy="2466090"/>
            </a:xfrm>
            <a:custGeom>
              <a:avLst/>
              <a:gdLst/>
              <a:ahLst/>
              <a:cxnLst/>
              <a:rect l="l" t="t" r="r" b="b"/>
              <a:pathLst>
                <a:path w="12153875" h="2466090">
                  <a:moveTo>
                    <a:pt x="12029415" y="2466090"/>
                  </a:moveTo>
                  <a:lnTo>
                    <a:pt x="124460" y="2466090"/>
                  </a:lnTo>
                  <a:cubicBezTo>
                    <a:pt x="55880" y="2466090"/>
                    <a:pt x="0" y="2410210"/>
                    <a:pt x="0" y="2341630"/>
                  </a:cubicBezTo>
                  <a:lnTo>
                    <a:pt x="0" y="124460"/>
                  </a:lnTo>
                  <a:cubicBezTo>
                    <a:pt x="0" y="55880"/>
                    <a:pt x="55880" y="0"/>
                    <a:pt x="124460" y="0"/>
                  </a:cubicBezTo>
                  <a:lnTo>
                    <a:pt x="12029415" y="0"/>
                  </a:lnTo>
                  <a:cubicBezTo>
                    <a:pt x="12097995" y="0"/>
                    <a:pt x="12153875" y="55880"/>
                    <a:pt x="12153875" y="124460"/>
                  </a:cubicBezTo>
                  <a:lnTo>
                    <a:pt x="12153875" y="2341630"/>
                  </a:lnTo>
                  <a:cubicBezTo>
                    <a:pt x="12153875" y="2410210"/>
                    <a:pt x="12097995" y="2466090"/>
                    <a:pt x="12029415" y="2466090"/>
                  </a:cubicBezTo>
                  <a:close/>
                </a:path>
              </a:pathLst>
            </a:custGeom>
            <a:solidFill>
              <a:srgbClr val="37C9EF"/>
            </a:solidFill>
          </p:spPr>
          <p:txBody>
            <a:bodyPr/>
            <a:lstStyle/>
            <a:p>
              <a:endParaRPr lang="en-US"/>
            </a:p>
          </p:txBody>
        </p:sp>
      </p:grpSp>
      <p:sp>
        <p:nvSpPr>
          <p:cNvPr id="4" name="Freeform 4"/>
          <p:cNvSpPr/>
          <p:nvPr/>
        </p:nvSpPr>
        <p:spPr>
          <a:xfrm>
            <a:off x="512608" y="394819"/>
            <a:ext cx="2824405" cy="1267761"/>
          </a:xfrm>
          <a:custGeom>
            <a:avLst/>
            <a:gdLst/>
            <a:ahLst/>
            <a:cxnLst/>
            <a:rect l="l" t="t" r="r" b="b"/>
            <a:pathLst>
              <a:path w="2824405" h="1267761">
                <a:moveTo>
                  <a:pt x="0" y="0"/>
                </a:moveTo>
                <a:lnTo>
                  <a:pt x="2824405" y="0"/>
                </a:lnTo>
                <a:lnTo>
                  <a:pt x="2824405" y="1267762"/>
                </a:lnTo>
                <a:lnTo>
                  <a:pt x="0" y="1267762"/>
                </a:lnTo>
                <a:lnTo>
                  <a:pt x="0" y="0"/>
                </a:lnTo>
                <a:close/>
              </a:path>
            </a:pathLst>
          </a:custGeom>
          <a:blipFill>
            <a:blip r:embed="rId2"/>
            <a:stretch>
              <a:fillRect l="-11279" b="-20416"/>
            </a:stretch>
          </a:blipFill>
        </p:spPr>
        <p:txBody>
          <a:bodyPr/>
          <a:lstStyle/>
          <a:p>
            <a:endParaRPr lang="en-US"/>
          </a:p>
        </p:txBody>
      </p:sp>
      <p:sp>
        <p:nvSpPr>
          <p:cNvPr id="5" name="TextBox 5"/>
          <p:cNvSpPr txBox="1"/>
          <p:nvPr/>
        </p:nvSpPr>
        <p:spPr>
          <a:xfrm>
            <a:off x="1926001" y="1862095"/>
            <a:ext cx="7761387" cy="646416"/>
          </a:xfrm>
          <a:prstGeom prst="rect">
            <a:avLst/>
          </a:prstGeom>
        </p:spPr>
        <p:txBody>
          <a:bodyPr lIns="0" tIns="0" rIns="0" bIns="0" rtlCol="0" anchor="t">
            <a:spAutoFit/>
          </a:bodyPr>
          <a:lstStyle/>
          <a:p>
            <a:pPr algn="ctr">
              <a:lnSpc>
                <a:spcPts val="5320"/>
              </a:lnSpc>
            </a:pPr>
            <a:r>
              <a:rPr lang="en-US" sz="3800">
                <a:solidFill>
                  <a:srgbClr val="000000"/>
                </a:solidFill>
                <a:latin typeface="Paytone One"/>
              </a:rPr>
              <a:t>2. Tìm hiểu về công cụ Adobe XD  </a:t>
            </a:r>
          </a:p>
        </p:txBody>
      </p:sp>
      <p:sp>
        <p:nvSpPr>
          <p:cNvPr id="6" name="TextBox 6"/>
          <p:cNvSpPr txBox="1"/>
          <p:nvPr/>
        </p:nvSpPr>
        <p:spPr>
          <a:xfrm>
            <a:off x="1926001" y="761566"/>
            <a:ext cx="4719039" cy="781684"/>
          </a:xfrm>
          <a:prstGeom prst="rect">
            <a:avLst/>
          </a:prstGeom>
        </p:spPr>
        <p:txBody>
          <a:bodyPr lIns="0" tIns="0" rIns="0" bIns="0" rtlCol="0" anchor="t">
            <a:spAutoFit/>
          </a:bodyPr>
          <a:lstStyle/>
          <a:p>
            <a:pPr algn="ctr">
              <a:lnSpc>
                <a:spcPts val="5740"/>
              </a:lnSpc>
            </a:pPr>
            <a:r>
              <a:rPr lang="en-US" sz="4100">
                <a:solidFill>
                  <a:srgbClr val="000000"/>
                </a:solidFill>
                <a:latin typeface="Bungee"/>
              </a:rPr>
              <a:t>Chương 2</a:t>
            </a:r>
          </a:p>
        </p:txBody>
      </p:sp>
      <p:sp>
        <p:nvSpPr>
          <p:cNvPr id="7" name="TextBox 7"/>
          <p:cNvSpPr txBox="1"/>
          <p:nvPr/>
        </p:nvSpPr>
        <p:spPr>
          <a:xfrm>
            <a:off x="2194090" y="2718061"/>
            <a:ext cx="7493298" cy="589905"/>
          </a:xfrm>
          <a:prstGeom prst="rect">
            <a:avLst/>
          </a:prstGeom>
        </p:spPr>
        <p:txBody>
          <a:bodyPr wrap="square" lIns="0" tIns="0" rIns="0" bIns="0" rtlCol="0" anchor="t">
            <a:spAutoFit/>
          </a:bodyPr>
          <a:lstStyle/>
          <a:p>
            <a:pPr marL="712590" lvl="1" indent="-356295" algn="ctr">
              <a:lnSpc>
                <a:spcPts val="4620"/>
              </a:lnSpc>
              <a:buFont typeface="Arial"/>
              <a:buChar char="•"/>
            </a:pPr>
            <a:r>
              <a:rPr lang="en-US" sz="3300">
                <a:solidFill>
                  <a:srgbClr val="000000"/>
                </a:solidFill>
                <a:latin typeface="Paytone One"/>
              </a:rPr>
              <a:t>Ưu điểm của công cụ Adobe XD:</a:t>
            </a:r>
          </a:p>
        </p:txBody>
      </p:sp>
      <p:sp>
        <p:nvSpPr>
          <p:cNvPr id="8" name="TextBox 8"/>
          <p:cNvSpPr txBox="1"/>
          <p:nvPr/>
        </p:nvSpPr>
        <p:spPr>
          <a:xfrm>
            <a:off x="2440649" y="3405752"/>
            <a:ext cx="14818651" cy="2722901"/>
          </a:xfrm>
          <a:prstGeom prst="rect">
            <a:avLst/>
          </a:prstGeom>
        </p:spPr>
        <p:txBody>
          <a:bodyPr lIns="0" tIns="0" rIns="0" bIns="0" rtlCol="0" anchor="t">
            <a:spAutoFit/>
          </a:bodyPr>
          <a:lstStyle/>
          <a:p>
            <a:pPr marL="820238" lvl="1" indent="-410119" algn="just">
              <a:lnSpc>
                <a:spcPts val="5318"/>
              </a:lnSpc>
              <a:buFont typeface="Arial"/>
              <a:buChar char="•"/>
            </a:pPr>
            <a:r>
              <a:rPr lang="en-US" sz="3799">
                <a:solidFill>
                  <a:srgbClr val="000000"/>
                </a:solidFill>
                <a:latin typeface="Arial"/>
              </a:rPr>
              <a:t>Khả năng tương thích cao </a:t>
            </a:r>
          </a:p>
          <a:p>
            <a:pPr marL="820238" lvl="1" indent="-410119" algn="just">
              <a:lnSpc>
                <a:spcPts val="5318"/>
              </a:lnSpc>
              <a:buFont typeface="Arial"/>
              <a:buChar char="•"/>
            </a:pPr>
            <a:r>
              <a:rPr lang="en-US" sz="3799">
                <a:solidFill>
                  <a:srgbClr val="000000"/>
                </a:solidFill>
                <a:latin typeface="Arial"/>
              </a:rPr>
              <a:t>Tính dễ dàng và linh hoạt</a:t>
            </a:r>
          </a:p>
          <a:p>
            <a:pPr marL="820238" lvl="1" indent="-410119" algn="just">
              <a:lnSpc>
                <a:spcPts val="5318"/>
              </a:lnSpc>
              <a:buFont typeface="Arial"/>
              <a:buChar char="•"/>
            </a:pPr>
            <a:r>
              <a:rPr lang="en-US" sz="3799">
                <a:solidFill>
                  <a:srgbClr val="000000"/>
                </a:solidFill>
                <a:latin typeface="Arial"/>
              </a:rPr>
              <a:t>Tích hợp mượt mà</a:t>
            </a:r>
          </a:p>
          <a:p>
            <a:pPr marL="820238" lvl="1" indent="-410119" algn="just">
              <a:lnSpc>
                <a:spcPts val="5318"/>
              </a:lnSpc>
              <a:spcBef>
                <a:spcPct val="0"/>
              </a:spcBef>
              <a:buFont typeface="Arial"/>
              <a:buChar char="•"/>
            </a:pPr>
            <a:r>
              <a:rPr lang="en-US" sz="3799">
                <a:solidFill>
                  <a:srgbClr val="000000"/>
                </a:solidFill>
                <a:latin typeface="Arial"/>
              </a:rPr>
              <a:t>Trang bị nhiều Plugin mạnh mẽ</a:t>
            </a:r>
          </a:p>
        </p:txBody>
      </p:sp>
      <p:sp>
        <p:nvSpPr>
          <p:cNvPr id="9" name="TextBox 9"/>
          <p:cNvSpPr txBox="1"/>
          <p:nvPr/>
        </p:nvSpPr>
        <p:spPr>
          <a:xfrm>
            <a:off x="2194090" y="6338204"/>
            <a:ext cx="8245310" cy="589905"/>
          </a:xfrm>
          <a:prstGeom prst="rect">
            <a:avLst/>
          </a:prstGeom>
        </p:spPr>
        <p:txBody>
          <a:bodyPr wrap="square" lIns="0" tIns="0" rIns="0" bIns="0" rtlCol="0" anchor="t">
            <a:spAutoFit/>
          </a:bodyPr>
          <a:lstStyle/>
          <a:p>
            <a:pPr marL="712590" lvl="1" indent="-356295" algn="ctr">
              <a:lnSpc>
                <a:spcPts val="4620"/>
              </a:lnSpc>
              <a:buFont typeface="Arial"/>
              <a:buChar char="•"/>
            </a:pPr>
            <a:r>
              <a:rPr lang="en-US" sz="3300">
                <a:solidFill>
                  <a:srgbClr val="000000"/>
                </a:solidFill>
                <a:latin typeface="Paytone One"/>
              </a:rPr>
              <a:t>Nhược điểm của công cụ Adobe XD:</a:t>
            </a:r>
          </a:p>
        </p:txBody>
      </p:sp>
      <p:sp>
        <p:nvSpPr>
          <p:cNvPr id="10" name="TextBox 10"/>
          <p:cNvSpPr txBox="1"/>
          <p:nvPr/>
        </p:nvSpPr>
        <p:spPr>
          <a:xfrm>
            <a:off x="2440649" y="7025894"/>
            <a:ext cx="14818651" cy="2056151"/>
          </a:xfrm>
          <a:prstGeom prst="rect">
            <a:avLst/>
          </a:prstGeom>
        </p:spPr>
        <p:txBody>
          <a:bodyPr lIns="0" tIns="0" rIns="0" bIns="0" rtlCol="0" anchor="t">
            <a:spAutoFit/>
          </a:bodyPr>
          <a:lstStyle/>
          <a:p>
            <a:pPr marL="820238" lvl="1" indent="-410119" algn="just">
              <a:lnSpc>
                <a:spcPts val="5318"/>
              </a:lnSpc>
              <a:buFont typeface="Arial"/>
              <a:buChar char="•"/>
            </a:pPr>
            <a:r>
              <a:rPr lang="en-US" sz="3799">
                <a:solidFill>
                  <a:srgbClr val="000000"/>
                </a:solidFill>
                <a:latin typeface="Arial"/>
              </a:rPr>
              <a:t>Nâng cấp liên tục</a:t>
            </a:r>
          </a:p>
          <a:p>
            <a:pPr marL="820238" lvl="1" indent="-410119" algn="just">
              <a:lnSpc>
                <a:spcPts val="5318"/>
              </a:lnSpc>
              <a:buFont typeface="Arial"/>
              <a:buChar char="•"/>
            </a:pPr>
            <a:r>
              <a:rPr lang="en-US" sz="3799">
                <a:solidFill>
                  <a:srgbClr val="000000"/>
                </a:solidFill>
                <a:latin typeface="Arial"/>
              </a:rPr>
              <a:t>Cần kỹ năng sử dụng phần mềm</a:t>
            </a:r>
          </a:p>
          <a:p>
            <a:pPr marL="820238" lvl="1" indent="-410119" algn="just">
              <a:lnSpc>
                <a:spcPts val="5318"/>
              </a:lnSpc>
              <a:spcBef>
                <a:spcPct val="0"/>
              </a:spcBef>
              <a:buFont typeface="Arial"/>
              <a:buChar char="•"/>
            </a:pPr>
            <a:r>
              <a:rPr lang="en-US" sz="3799">
                <a:solidFill>
                  <a:srgbClr val="000000"/>
                </a:solidFill>
                <a:latin typeface="Arial"/>
              </a:rPr>
              <a:t>Trả phí </a:t>
            </a:r>
          </a:p>
        </p:txBody>
      </p:sp>
      <p:grpSp>
        <p:nvGrpSpPr>
          <p:cNvPr id="11" name="Group 11"/>
          <p:cNvGrpSpPr/>
          <p:nvPr/>
        </p:nvGrpSpPr>
        <p:grpSpPr>
          <a:xfrm>
            <a:off x="15105030" y="1171199"/>
            <a:ext cx="2154270" cy="2104408"/>
            <a:chOff x="0" y="0"/>
            <a:chExt cx="4828540" cy="4716780"/>
          </a:xfrm>
        </p:grpSpPr>
        <p:sp>
          <p:nvSpPr>
            <p:cNvPr id="12" name="Freeform 12"/>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80"/>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10" y="97790"/>
                    <a:pt x="4030980" y="97790"/>
                    <a:pt x="4119880" y="113030"/>
                  </a:cubicBezTo>
                  <a:cubicBezTo>
                    <a:pt x="4173220" y="121920"/>
                    <a:pt x="4227830" y="138430"/>
                    <a:pt x="4273550" y="165100"/>
                  </a:cubicBezTo>
                  <a:cubicBezTo>
                    <a:pt x="4323080" y="193040"/>
                    <a:pt x="4361180" y="238760"/>
                    <a:pt x="4405630" y="276860"/>
                  </a:cubicBezTo>
                  <a:cubicBezTo>
                    <a:pt x="4422140"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0" y="4281170"/>
                    <a:pt x="4535170" y="4335780"/>
                    <a:pt x="4491990" y="4382770"/>
                  </a:cubicBezTo>
                  <a:cubicBezTo>
                    <a:pt x="4453890" y="4424680"/>
                    <a:pt x="4411980" y="4466590"/>
                    <a:pt x="4345940" y="4467860"/>
                  </a:cubicBezTo>
                  <a:cubicBezTo>
                    <a:pt x="4330700" y="4467860"/>
                    <a:pt x="4316730" y="4483100"/>
                    <a:pt x="4301490" y="4490720"/>
                  </a:cubicBezTo>
                  <a:cubicBezTo>
                    <a:pt x="4236720" y="4518660"/>
                    <a:pt x="4169410" y="4542790"/>
                    <a:pt x="4105910" y="4573270"/>
                  </a:cubicBezTo>
                  <a:cubicBezTo>
                    <a:pt x="3989070" y="4629150"/>
                    <a:pt x="3863340" y="4638040"/>
                    <a:pt x="3737610" y="4643120"/>
                  </a:cubicBezTo>
                  <a:cubicBezTo>
                    <a:pt x="3689350" y="4645660"/>
                    <a:pt x="3639820" y="4641850"/>
                    <a:pt x="3591560" y="4645660"/>
                  </a:cubicBezTo>
                  <a:cubicBezTo>
                    <a:pt x="3567430" y="4646930"/>
                    <a:pt x="3544570" y="4658360"/>
                    <a:pt x="3521710" y="4663440"/>
                  </a:cubicBezTo>
                  <a:cubicBezTo>
                    <a:pt x="3511550" y="4665980"/>
                    <a:pt x="3501390" y="4664710"/>
                    <a:pt x="3489960" y="4665980"/>
                  </a:cubicBezTo>
                  <a:cubicBezTo>
                    <a:pt x="3474720" y="4667250"/>
                    <a:pt x="3459480" y="4671060"/>
                    <a:pt x="3444240" y="4669790"/>
                  </a:cubicBezTo>
                  <a:cubicBezTo>
                    <a:pt x="3429000" y="4667250"/>
                    <a:pt x="3418840" y="4662170"/>
                    <a:pt x="3416300" y="4662170"/>
                  </a:cubicBezTo>
                  <a:close/>
                </a:path>
              </a:pathLst>
            </a:custGeom>
            <a:blipFill>
              <a:blip r:embed="rId3"/>
              <a:stretch>
                <a:fillRect l="-36785" r="-36785"/>
              </a:stretch>
            </a:blipFill>
          </p:spPr>
          <p:txBody>
            <a:bodyPr/>
            <a:lstStyle/>
            <a:p>
              <a:endParaRPr lang="en-US"/>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0126" y="597909"/>
            <a:ext cx="4944305" cy="1003227"/>
            <a:chOff x="0" y="0"/>
            <a:chExt cx="12153875" cy="2466090"/>
          </a:xfrm>
        </p:grpSpPr>
        <p:sp>
          <p:nvSpPr>
            <p:cNvPr id="3" name="Freeform 3"/>
            <p:cNvSpPr/>
            <p:nvPr/>
          </p:nvSpPr>
          <p:spPr>
            <a:xfrm>
              <a:off x="0" y="0"/>
              <a:ext cx="12153875" cy="2466090"/>
            </a:xfrm>
            <a:custGeom>
              <a:avLst/>
              <a:gdLst/>
              <a:ahLst/>
              <a:cxnLst/>
              <a:rect l="l" t="t" r="r" b="b"/>
              <a:pathLst>
                <a:path w="12153875" h="2466090">
                  <a:moveTo>
                    <a:pt x="12029415" y="2466090"/>
                  </a:moveTo>
                  <a:lnTo>
                    <a:pt x="124460" y="2466090"/>
                  </a:lnTo>
                  <a:cubicBezTo>
                    <a:pt x="55880" y="2466090"/>
                    <a:pt x="0" y="2410210"/>
                    <a:pt x="0" y="2341630"/>
                  </a:cubicBezTo>
                  <a:lnTo>
                    <a:pt x="0" y="124460"/>
                  </a:lnTo>
                  <a:cubicBezTo>
                    <a:pt x="0" y="55880"/>
                    <a:pt x="55880" y="0"/>
                    <a:pt x="124460" y="0"/>
                  </a:cubicBezTo>
                  <a:lnTo>
                    <a:pt x="12029415" y="0"/>
                  </a:lnTo>
                  <a:cubicBezTo>
                    <a:pt x="12097995" y="0"/>
                    <a:pt x="12153875" y="55880"/>
                    <a:pt x="12153875" y="124460"/>
                  </a:cubicBezTo>
                  <a:lnTo>
                    <a:pt x="12153875" y="2341630"/>
                  </a:lnTo>
                  <a:cubicBezTo>
                    <a:pt x="12153875" y="2410210"/>
                    <a:pt x="12097995" y="2466090"/>
                    <a:pt x="12029415" y="2466090"/>
                  </a:cubicBezTo>
                  <a:close/>
                </a:path>
              </a:pathLst>
            </a:custGeom>
            <a:solidFill>
              <a:srgbClr val="37C9EF"/>
            </a:solidFill>
          </p:spPr>
          <p:txBody>
            <a:bodyPr/>
            <a:lstStyle/>
            <a:p>
              <a:endParaRPr lang="en-US"/>
            </a:p>
          </p:txBody>
        </p:sp>
      </p:grpSp>
      <p:sp>
        <p:nvSpPr>
          <p:cNvPr id="4" name="Freeform 4"/>
          <p:cNvSpPr/>
          <p:nvPr/>
        </p:nvSpPr>
        <p:spPr>
          <a:xfrm>
            <a:off x="512608" y="394819"/>
            <a:ext cx="2824405" cy="1267761"/>
          </a:xfrm>
          <a:custGeom>
            <a:avLst/>
            <a:gdLst/>
            <a:ahLst/>
            <a:cxnLst/>
            <a:rect l="l" t="t" r="r" b="b"/>
            <a:pathLst>
              <a:path w="2824405" h="1267761">
                <a:moveTo>
                  <a:pt x="0" y="0"/>
                </a:moveTo>
                <a:lnTo>
                  <a:pt x="2824405" y="0"/>
                </a:lnTo>
                <a:lnTo>
                  <a:pt x="2824405" y="1267762"/>
                </a:lnTo>
                <a:lnTo>
                  <a:pt x="0" y="1267762"/>
                </a:lnTo>
                <a:lnTo>
                  <a:pt x="0" y="0"/>
                </a:lnTo>
                <a:close/>
              </a:path>
            </a:pathLst>
          </a:custGeom>
          <a:blipFill>
            <a:blip r:embed="rId2"/>
            <a:stretch>
              <a:fillRect l="-11279" b="-20416"/>
            </a:stretch>
          </a:blipFill>
        </p:spPr>
        <p:txBody>
          <a:bodyPr/>
          <a:lstStyle/>
          <a:p>
            <a:endParaRPr lang="en-US"/>
          </a:p>
        </p:txBody>
      </p:sp>
      <p:sp>
        <p:nvSpPr>
          <p:cNvPr id="5" name="Freeform 5"/>
          <p:cNvSpPr/>
          <p:nvPr/>
        </p:nvSpPr>
        <p:spPr>
          <a:xfrm>
            <a:off x="10525110" y="2210499"/>
            <a:ext cx="6466673" cy="1050641"/>
          </a:xfrm>
          <a:custGeom>
            <a:avLst/>
            <a:gdLst/>
            <a:ahLst/>
            <a:cxnLst/>
            <a:rect l="l" t="t" r="r" b="b"/>
            <a:pathLst>
              <a:path w="6466673" h="1050641">
                <a:moveTo>
                  <a:pt x="0" y="0"/>
                </a:moveTo>
                <a:lnTo>
                  <a:pt x="6466673" y="0"/>
                </a:lnTo>
                <a:lnTo>
                  <a:pt x="6466673" y="1050641"/>
                </a:lnTo>
                <a:lnTo>
                  <a:pt x="0" y="1050641"/>
                </a:lnTo>
                <a:lnTo>
                  <a:pt x="0" y="0"/>
                </a:lnTo>
                <a:close/>
              </a:path>
            </a:pathLst>
          </a:custGeom>
          <a:blipFill>
            <a:blip r:embed="rId3"/>
            <a:stretch>
              <a:fillRect t="-14852" b="-5723"/>
            </a:stretch>
          </a:blipFill>
          <a:ln w="38100" cap="sq">
            <a:solidFill>
              <a:srgbClr val="000000"/>
            </a:solidFill>
            <a:prstDash val="lgDash"/>
            <a:miter/>
          </a:ln>
        </p:spPr>
        <p:txBody>
          <a:bodyPr/>
          <a:lstStyle/>
          <a:p>
            <a:endParaRPr lang="en-US"/>
          </a:p>
        </p:txBody>
      </p:sp>
      <p:sp>
        <p:nvSpPr>
          <p:cNvPr id="6" name="AutoShape 6"/>
          <p:cNvSpPr/>
          <p:nvPr/>
        </p:nvSpPr>
        <p:spPr>
          <a:xfrm>
            <a:off x="13758447" y="3039656"/>
            <a:ext cx="12186" cy="644469"/>
          </a:xfrm>
          <a:prstGeom prst="line">
            <a:avLst/>
          </a:prstGeom>
          <a:ln w="28575" cap="flat">
            <a:solidFill>
              <a:srgbClr val="000000"/>
            </a:solidFill>
            <a:prstDash val="solid"/>
            <a:headEnd type="none" w="sm" len="sm"/>
            <a:tailEnd type="arrow" w="med" len="sm"/>
          </a:ln>
        </p:spPr>
        <p:txBody>
          <a:bodyPr/>
          <a:lstStyle/>
          <a:p>
            <a:endParaRPr lang="en-US"/>
          </a:p>
        </p:txBody>
      </p:sp>
      <p:grpSp>
        <p:nvGrpSpPr>
          <p:cNvPr id="7" name="Group 7"/>
          <p:cNvGrpSpPr/>
          <p:nvPr/>
        </p:nvGrpSpPr>
        <p:grpSpPr>
          <a:xfrm>
            <a:off x="10927432" y="2377356"/>
            <a:ext cx="5588855" cy="702423"/>
            <a:chOff x="0" y="0"/>
            <a:chExt cx="2114371" cy="265740"/>
          </a:xfrm>
        </p:grpSpPr>
        <p:sp>
          <p:nvSpPr>
            <p:cNvPr id="8" name="Freeform 8"/>
            <p:cNvSpPr/>
            <p:nvPr/>
          </p:nvSpPr>
          <p:spPr>
            <a:xfrm>
              <a:off x="0" y="0"/>
              <a:ext cx="2114371" cy="265740"/>
            </a:xfrm>
            <a:custGeom>
              <a:avLst/>
              <a:gdLst/>
              <a:ahLst/>
              <a:cxnLst/>
              <a:rect l="l" t="t" r="r" b="b"/>
              <a:pathLst>
                <a:path w="2114371" h="265740">
                  <a:moveTo>
                    <a:pt x="26320" y="0"/>
                  </a:moveTo>
                  <a:lnTo>
                    <a:pt x="2088052" y="0"/>
                  </a:lnTo>
                  <a:cubicBezTo>
                    <a:pt x="2102587" y="0"/>
                    <a:pt x="2114371" y="11784"/>
                    <a:pt x="2114371" y="26320"/>
                  </a:cubicBezTo>
                  <a:lnTo>
                    <a:pt x="2114371" y="239420"/>
                  </a:lnTo>
                  <a:cubicBezTo>
                    <a:pt x="2114371" y="253956"/>
                    <a:pt x="2102587" y="265740"/>
                    <a:pt x="2088052" y="265740"/>
                  </a:cubicBezTo>
                  <a:lnTo>
                    <a:pt x="26320" y="265740"/>
                  </a:lnTo>
                  <a:cubicBezTo>
                    <a:pt x="11784" y="265740"/>
                    <a:pt x="0" y="253956"/>
                    <a:pt x="0" y="239420"/>
                  </a:cubicBezTo>
                  <a:lnTo>
                    <a:pt x="0" y="26320"/>
                  </a:lnTo>
                  <a:cubicBezTo>
                    <a:pt x="0" y="11784"/>
                    <a:pt x="11784" y="0"/>
                    <a:pt x="26320" y="0"/>
                  </a:cubicBezTo>
                  <a:close/>
                </a:path>
              </a:pathLst>
            </a:custGeom>
            <a:solidFill>
              <a:srgbClr val="FFFFFF"/>
            </a:solidFill>
            <a:ln w="38100" cap="sq">
              <a:solidFill>
                <a:srgbClr val="000000"/>
              </a:solidFill>
              <a:prstDash val="solid"/>
              <a:miter/>
            </a:ln>
          </p:spPr>
          <p:txBody>
            <a:bodyPr/>
            <a:lstStyle/>
            <a:p>
              <a:endParaRPr lang="en-US"/>
            </a:p>
          </p:txBody>
        </p:sp>
        <p:sp>
          <p:nvSpPr>
            <p:cNvPr id="9" name="TextBox 9"/>
            <p:cNvSpPr txBox="1"/>
            <p:nvPr/>
          </p:nvSpPr>
          <p:spPr>
            <a:xfrm>
              <a:off x="0" y="-9525"/>
              <a:ext cx="2114371" cy="275265"/>
            </a:xfrm>
            <a:prstGeom prst="rect">
              <a:avLst/>
            </a:prstGeom>
          </p:spPr>
          <p:txBody>
            <a:bodyPr lIns="50800" tIns="50800" rIns="50800" bIns="50800" rtlCol="0" anchor="ctr"/>
            <a:lstStyle/>
            <a:p>
              <a:pPr algn="ctr">
                <a:lnSpc>
                  <a:spcPts val="2520"/>
                </a:lnSpc>
              </a:pPr>
              <a:r>
                <a:rPr lang="en-US" sz="2100">
                  <a:solidFill>
                    <a:srgbClr val="FFFFFF"/>
                  </a:solidFill>
                  <a:latin typeface="Paytone One"/>
                </a:rPr>
                <a:t>T</a:t>
              </a:r>
            </a:p>
          </p:txBody>
        </p:sp>
      </p:grpSp>
      <p:sp>
        <p:nvSpPr>
          <p:cNvPr id="10" name="Freeform 10"/>
          <p:cNvSpPr/>
          <p:nvPr/>
        </p:nvSpPr>
        <p:spPr>
          <a:xfrm>
            <a:off x="10525110" y="4631464"/>
            <a:ext cx="6466673" cy="2359440"/>
          </a:xfrm>
          <a:custGeom>
            <a:avLst/>
            <a:gdLst/>
            <a:ahLst/>
            <a:cxnLst/>
            <a:rect l="l" t="t" r="r" b="b"/>
            <a:pathLst>
              <a:path w="6466673" h="2359440">
                <a:moveTo>
                  <a:pt x="0" y="0"/>
                </a:moveTo>
                <a:lnTo>
                  <a:pt x="6466673" y="0"/>
                </a:lnTo>
                <a:lnTo>
                  <a:pt x="6466673" y="2359440"/>
                </a:lnTo>
                <a:lnTo>
                  <a:pt x="0" y="2359440"/>
                </a:lnTo>
                <a:lnTo>
                  <a:pt x="0" y="0"/>
                </a:lnTo>
                <a:close/>
              </a:path>
            </a:pathLst>
          </a:custGeom>
          <a:blipFill>
            <a:blip r:embed="rId4"/>
            <a:stretch>
              <a:fillRect l="-3482" t="-6676" r="-706"/>
            </a:stretch>
          </a:blipFill>
          <a:ln w="38100" cap="rnd">
            <a:solidFill>
              <a:srgbClr val="000000"/>
            </a:solidFill>
            <a:prstDash val="dash"/>
            <a:round/>
          </a:ln>
        </p:spPr>
        <p:txBody>
          <a:bodyPr/>
          <a:lstStyle/>
          <a:p>
            <a:endParaRPr lang="en-US"/>
          </a:p>
        </p:txBody>
      </p:sp>
      <p:grpSp>
        <p:nvGrpSpPr>
          <p:cNvPr id="11" name="Group 11"/>
          <p:cNvGrpSpPr/>
          <p:nvPr/>
        </p:nvGrpSpPr>
        <p:grpSpPr>
          <a:xfrm>
            <a:off x="10982846" y="3684125"/>
            <a:ext cx="5588855" cy="702423"/>
            <a:chOff x="0" y="0"/>
            <a:chExt cx="2114371" cy="265740"/>
          </a:xfrm>
        </p:grpSpPr>
        <p:sp>
          <p:nvSpPr>
            <p:cNvPr id="12" name="Freeform 12"/>
            <p:cNvSpPr/>
            <p:nvPr/>
          </p:nvSpPr>
          <p:spPr>
            <a:xfrm>
              <a:off x="0" y="0"/>
              <a:ext cx="2114371" cy="265740"/>
            </a:xfrm>
            <a:custGeom>
              <a:avLst/>
              <a:gdLst/>
              <a:ahLst/>
              <a:cxnLst/>
              <a:rect l="l" t="t" r="r" b="b"/>
              <a:pathLst>
                <a:path w="2114371" h="265740">
                  <a:moveTo>
                    <a:pt x="26320" y="0"/>
                  </a:moveTo>
                  <a:lnTo>
                    <a:pt x="2088052" y="0"/>
                  </a:lnTo>
                  <a:cubicBezTo>
                    <a:pt x="2102587" y="0"/>
                    <a:pt x="2114371" y="11784"/>
                    <a:pt x="2114371" y="26320"/>
                  </a:cubicBezTo>
                  <a:lnTo>
                    <a:pt x="2114371" y="239420"/>
                  </a:lnTo>
                  <a:cubicBezTo>
                    <a:pt x="2114371" y="253956"/>
                    <a:pt x="2102587" y="265740"/>
                    <a:pt x="2088052" y="265740"/>
                  </a:cubicBezTo>
                  <a:lnTo>
                    <a:pt x="26320" y="265740"/>
                  </a:lnTo>
                  <a:cubicBezTo>
                    <a:pt x="11784" y="265740"/>
                    <a:pt x="0" y="253956"/>
                    <a:pt x="0" y="239420"/>
                  </a:cubicBezTo>
                  <a:lnTo>
                    <a:pt x="0" y="26320"/>
                  </a:lnTo>
                  <a:cubicBezTo>
                    <a:pt x="0" y="11784"/>
                    <a:pt x="11784" y="0"/>
                    <a:pt x="26320" y="0"/>
                  </a:cubicBezTo>
                  <a:close/>
                </a:path>
              </a:pathLst>
            </a:custGeom>
            <a:solidFill>
              <a:srgbClr val="FFFFFF"/>
            </a:solidFill>
            <a:ln w="38100" cap="sq">
              <a:solidFill>
                <a:srgbClr val="000000"/>
              </a:solidFill>
              <a:prstDash val="solid"/>
              <a:miter/>
            </a:ln>
          </p:spPr>
          <p:txBody>
            <a:bodyPr/>
            <a:lstStyle/>
            <a:p>
              <a:endParaRPr lang="en-US"/>
            </a:p>
          </p:txBody>
        </p:sp>
        <p:sp>
          <p:nvSpPr>
            <p:cNvPr id="13" name="TextBox 13"/>
            <p:cNvSpPr txBox="1"/>
            <p:nvPr/>
          </p:nvSpPr>
          <p:spPr>
            <a:xfrm>
              <a:off x="0" y="-9525"/>
              <a:ext cx="2114371" cy="275265"/>
            </a:xfrm>
            <a:prstGeom prst="rect">
              <a:avLst/>
            </a:prstGeom>
          </p:spPr>
          <p:txBody>
            <a:bodyPr lIns="50800" tIns="50800" rIns="50800" bIns="50800" rtlCol="0" anchor="ctr"/>
            <a:lstStyle/>
            <a:p>
              <a:pPr algn="ctr">
                <a:lnSpc>
                  <a:spcPts val="2520"/>
                </a:lnSpc>
              </a:pPr>
              <a:r>
                <a:rPr lang="en-US" sz="2100">
                  <a:solidFill>
                    <a:srgbClr val="FFFFFF"/>
                  </a:solidFill>
                  <a:latin typeface="Paytone One"/>
                </a:rPr>
                <a:t>T</a:t>
              </a:r>
            </a:p>
          </p:txBody>
        </p:sp>
      </p:grpSp>
      <p:grpSp>
        <p:nvGrpSpPr>
          <p:cNvPr id="14" name="Group 14"/>
          <p:cNvGrpSpPr/>
          <p:nvPr/>
        </p:nvGrpSpPr>
        <p:grpSpPr>
          <a:xfrm>
            <a:off x="11007848" y="4895167"/>
            <a:ext cx="5588855" cy="702423"/>
            <a:chOff x="0" y="0"/>
            <a:chExt cx="2114371" cy="265740"/>
          </a:xfrm>
        </p:grpSpPr>
        <p:sp>
          <p:nvSpPr>
            <p:cNvPr id="15" name="Freeform 15"/>
            <p:cNvSpPr/>
            <p:nvPr/>
          </p:nvSpPr>
          <p:spPr>
            <a:xfrm>
              <a:off x="0" y="0"/>
              <a:ext cx="2114371" cy="265740"/>
            </a:xfrm>
            <a:custGeom>
              <a:avLst/>
              <a:gdLst/>
              <a:ahLst/>
              <a:cxnLst/>
              <a:rect l="l" t="t" r="r" b="b"/>
              <a:pathLst>
                <a:path w="2114371" h="265740">
                  <a:moveTo>
                    <a:pt x="26320" y="0"/>
                  </a:moveTo>
                  <a:lnTo>
                    <a:pt x="2088052" y="0"/>
                  </a:lnTo>
                  <a:cubicBezTo>
                    <a:pt x="2102587" y="0"/>
                    <a:pt x="2114371" y="11784"/>
                    <a:pt x="2114371" y="26320"/>
                  </a:cubicBezTo>
                  <a:lnTo>
                    <a:pt x="2114371" y="239420"/>
                  </a:lnTo>
                  <a:cubicBezTo>
                    <a:pt x="2114371" y="253956"/>
                    <a:pt x="2102587" y="265740"/>
                    <a:pt x="2088052" y="265740"/>
                  </a:cubicBezTo>
                  <a:lnTo>
                    <a:pt x="26320" y="265740"/>
                  </a:lnTo>
                  <a:cubicBezTo>
                    <a:pt x="11784" y="265740"/>
                    <a:pt x="0" y="253956"/>
                    <a:pt x="0" y="239420"/>
                  </a:cubicBezTo>
                  <a:lnTo>
                    <a:pt x="0" y="26320"/>
                  </a:lnTo>
                  <a:cubicBezTo>
                    <a:pt x="0" y="11784"/>
                    <a:pt x="11784" y="0"/>
                    <a:pt x="26320" y="0"/>
                  </a:cubicBezTo>
                  <a:close/>
                </a:path>
              </a:pathLst>
            </a:custGeom>
            <a:solidFill>
              <a:srgbClr val="FFFFFF"/>
            </a:solidFill>
            <a:ln w="38100" cap="sq">
              <a:solidFill>
                <a:srgbClr val="000000"/>
              </a:solidFill>
              <a:prstDash val="solid"/>
              <a:miter/>
            </a:ln>
          </p:spPr>
          <p:txBody>
            <a:bodyPr/>
            <a:lstStyle/>
            <a:p>
              <a:endParaRPr lang="en-US"/>
            </a:p>
          </p:txBody>
        </p:sp>
        <p:sp>
          <p:nvSpPr>
            <p:cNvPr id="16" name="TextBox 16"/>
            <p:cNvSpPr txBox="1"/>
            <p:nvPr/>
          </p:nvSpPr>
          <p:spPr>
            <a:xfrm>
              <a:off x="0" y="-9525"/>
              <a:ext cx="2114371" cy="275265"/>
            </a:xfrm>
            <a:prstGeom prst="rect">
              <a:avLst/>
            </a:prstGeom>
          </p:spPr>
          <p:txBody>
            <a:bodyPr lIns="50800" tIns="50800" rIns="50800" bIns="50800" rtlCol="0" anchor="ctr"/>
            <a:lstStyle/>
            <a:p>
              <a:pPr algn="ctr">
                <a:lnSpc>
                  <a:spcPts val="2520"/>
                </a:lnSpc>
              </a:pPr>
              <a:r>
                <a:rPr lang="en-US" sz="2100">
                  <a:solidFill>
                    <a:srgbClr val="FFFFFF"/>
                  </a:solidFill>
                  <a:latin typeface="Paytone One"/>
                </a:rPr>
                <a:t>T</a:t>
              </a:r>
            </a:p>
          </p:txBody>
        </p:sp>
      </p:grpSp>
      <p:sp>
        <p:nvSpPr>
          <p:cNvPr id="17" name="AutoShape 17"/>
          <p:cNvSpPr/>
          <p:nvPr/>
        </p:nvSpPr>
        <p:spPr>
          <a:xfrm>
            <a:off x="13790621" y="4386856"/>
            <a:ext cx="11744" cy="508311"/>
          </a:xfrm>
          <a:prstGeom prst="line">
            <a:avLst/>
          </a:prstGeom>
          <a:ln w="28575" cap="flat">
            <a:solidFill>
              <a:srgbClr val="000000"/>
            </a:solidFill>
            <a:prstDash val="solid"/>
            <a:headEnd type="none" w="sm" len="sm"/>
            <a:tailEnd type="arrow" w="med" len="sm"/>
          </a:ln>
        </p:spPr>
        <p:txBody>
          <a:bodyPr/>
          <a:lstStyle/>
          <a:p>
            <a:endParaRPr lang="en-US"/>
          </a:p>
        </p:txBody>
      </p:sp>
      <p:grpSp>
        <p:nvGrpSpPr>
          <p:cNvPr id="18" name="Group 18"/>
          <p:cNvGrpSpPr/>
          <p:nvPr/>
        </p:nvGrpSpPr>
        <p:grpSpPr>
          <a:xfrm>
            <a:off x="11033028" y="6106517"/>
            <a:ext cx="5588855" cy="702114"/>
            <a:chOff x="0" y="0"/>
            <a:chExt cx="2114371" cy="265623"/>
          </a:xfrm>
        </p:grpSpPr>
        <p:sp>
          <p:nvSpPr>
            <p:cNvPr id="19" name="Freeform 19"/>
            <p:cNvSpPr/>
            <p:nvPr/>
          </p:nvSpPr>
          <p:spPr>
            <a:xfrm>
              <a:off x="0" y="0"/>
              <a:ext cx="2114371" cy="265623"/>
            </a:xfrm>
            <a:custGeom>
              <a:avLst/>
              <a:gdLst/>
              <a:ahLst/>
              <a:cxnLst/>
              <a:rect l="l" t="t" r="r" b="b"/>
              <a:pathLst>
                <a:path w="2114371" h="265623">
                  <a:moveTo>
                    <a:pt x="26320" y="0"/>
                  </a:moveTo>
                  <a:lnTo>
                    <a:pt x="2088052" y="0"/>
                  </a:lnTo>
                  <a:cubicBezTo>
                    <a:pt x="2102587" y="0"/>
                    <a:pt x="2114371" y="11784"/>
                    <a:pt x="2114371" y="26320"/>
                  </a:cubicBezTo>
                  <a:lnTo>
                    <a:pt x="2114371" y="239304"/>
                  </a:lnTo>
                  <a:cubicBezTo>
                    <a:pt x="2114371" y="253840"/>
                    <a:pt x="2102587" y="265623"/>
                    <a:pt x="2088052" y="265623"/>
                  </a:cubicBezTo>
                  <a:lnTo>
                    <a:pt x="26320" y="265623"/>
                  </a:lnTo>
                  <a:cubicBezTo>
                    <a:pt x="11784" y="265623"/>
                    <a:pt x="0" y="253840"/>
                    <a:pt x="0" y="239304"/>
                  </a:cubicBezTo>
                  <a:lnTo>
                    <a:pt x="0" y="26320"/>
                  </a:lnTo>
                  <a:cubicBezTo>
                    <a:pt x="0" y="11784"/>
                    <a:pt x="11784" y="0"/>
                    <a:pt x="26320" y="0"/>
                  </a:cubicBezTo>
                  <a:close/>
                </a:path>
              </a:pathLst>
            </a:custGeom>
            <a:solidFill>
              <a:srgbClr val="FFFFFF"/>
            </a:solidFill>
            <a:ln w="38100" cap="sq">
              <a:solidFill>
                <a:srgbClr val="000000"/>
              </a:solidFill>
              <a:prstDash val="solid"/>
              <a:miter/>
            </a:ln>
          </p:spPr>
          <p:txBody>
            <a:bodyPr/>
            <a:lstStyle/>
            <a:p>
              <a:endParaRPr lang="en-US"/>
            </a:p>
          </p:txBody>
        </p:sp>
        <p:sp>
          <p:nvSpPr>
            <p:cNvPr id="20" name="TextBox 20"/>
            <p:cNvSpPr txBox="1"/>
            <p:nvPr/>
          </p:nvSpPr>
          <p:spPr>
            <a:xfrm>
              <a:off x="0" y="-9525"/>
              <a:ext cx="2114371" cy="275148"/>
            </a:xfrm>
            <a:prstGeom prst="rect">
              <a:avLst/>
            </a:prstGeom>
          </p:spPr>
          <p:txBody>
            <a:bodyPr lIns="50800" tIns="50800" rIns="50800" bIns="50800" rtlCol="0" anchor="ctr"/>
            <a:lstStyle/>
            <a:p>
              <a:pPr algn="ctr">
                <a:lnSpc>
                  <a:spcPts val="2520"/>
                </a:lnSpc>
              </a:pPr>
              <a:r>
                <a:rPr lang="en-US" sz="2100">
                  <a:solidFill>
                    <a:srgbClr val="FFFFFF"/>
                  </a:solidFill>
                  <a:latin typeface="Paytone One"/>
                </a:rPr>
                <a:t>T</a:t>
              </a:r>
            </a:p>
          </p:txBody>
        </p:sp>
      </p:grpSp>
      <p:sp>
        <p:nvSpPr>
          <p:cNvPr id="21" name="AutoShape 21"/>
          <p:cNvSpPr/>
          <p:nvPr/>
        </p:nvSpPr>
        <p:spPr>
          <a:xfrm>
            <a:off x="13815712" y="5597898"/>
            <a:ext cx="11744" cy="508311"/>
          </a:xfrm>
          <a:prstGeom prst="line">
            <a:avLst/>
          </a:prstGeom>
          <a:ln w="28575" cap="flat">
            <a:solidFill>
              <a:srgbClr val="000000"/>
            </a:solidFill>
            <a:prstDash val="solid"/>
            <a:headEnd type="none" w="sm" len="sm"/>
            <a:tailEnd type="arrow" w="med" len="sm"/>
          </a:ln>
        </p:spPr>
        <p:txBody>
          <a:bodyPr/>
          <a:lstStyle/>
          <a:p>
            <a:endParaRPr lang="en-US"/>
          </a:p>
        </p:txBody>
      </p:sp>
      <p:grpSp>
        <p:nvGrpSpPr>
          <p:cNvPr id="22" name="Group 22"/>
          <p:cNvGrpSpPr/>
          <p:nvPr/>
        </p:nvGrpSpPr>
        <p:grpSpPr>
          <a:xfrm>
            <a:off x="11001296" y="7317251"/>
            <a:ext cx="5588855" cy="702114"/>
            <a:chOff x="0" y="0"/>
            <a:chExt cx="2114371" cy="265623"/>
          </a:xfrm>
        </p:grpSpPr>
        <p:sp>
          <p:nvSpPr>
            <p:cNvPr id="23" name="Freeform 23"/>
            <p:cNvSpPr/>
            <p:nvPr/>
          </p:nvSpPr>
          <p:spPr>
            <a:xfrm>
              <a:off x="0" y="0"/>
              <a:ext cx="2114371" cy="265623"/>
            </a:xfrm>
            <a:custGeom>
              <a:avLst/>
              <a:gdLst/>
              <a:ahLst/>
              <a:cxnLst/>
              <a:rect l="l" t="t" r="r" b="b"/>
              <a:pathLst>
                <a:path w="2114371" h="265623">
                  <a:moveTo>
                    <a:pt x="26320" y="0"/>
                  </a:moveTo>
                  <a:lnTo>
                    <a:pt x="2088052" y="0"/>
                  </a:lnTo>
                  <a:cubicBezTo>
                    <a:pt x="2102587" y="0"/>
                    <a:pt x="2114371" y="11784"/>
                    <a:pt x="2114371" y="26320"/>
                  </a:cubicBezTo>
                  <a:lnTo>
                    <a:pt x="2114371" y="239304"/>
                  </a:lnTo>
                  <a:cubicBezTo>
                    <a:pt x="2114371" y="253840"/>
                    <a:pt x="2102587" y="265623"/>
                    <a:pt x="2088052" y="265623"/>
                  </a:cubicBezTo>
                  <a:lnTo>
                    <a:pt x="26320" y="265623"/>
                  </a:lnTo>
                  <a:cubicBezTo>
                    <a:pt x="11784" y="265623"/>
                    <a:pt x="0" y="253840"/>
                    <a:pt x="0" y="239304"/>
                  </a:cubicBezTo>
                  <a:lnTo>
                    <a:pt x="0" y="26320"/>
                  </a:lnTo>
                  <a:cubicBezTo>
                    <a:pt x="0" y="11784"/>
                    <a:pt x="11784" y="0"/>
                    <a:pt x="26320" y="0"/>
                  </a:cubicBezTo>
                  <a:close/>
                </a:path>
              </a:pathLst>
            </a:custGeom>
            <a:solidFill>
              <a:srgbClr val="FFFFFF"/>
            </a:solidFill>
            <a:ln w="38100" cap="sq">
              <a:solidFill>
                <a:srgbClr val="000000"/>
              </a:solidFill>
              <a:prstDash val="solid"/>
              <a:miter/>
            </a:ln>
          </p:spPr>
          <p:txBody>
            <a:bodyPr/>
            <a:lstStyle/>
            <a:p>
              <a:endParaRPr lang="en-US"/>
            </a:p>
          </p:txBody>
        </p:sp>
        <p:sp>
          <p:nvSpPr>
            <p:cNvPr id="24" name="TextBox 24"/>
            <p:cNvSpPr txBox="1"/>
            <p:nvPr/>
          </p:nvSpPr>
          <p:spPr>
            <a:xfrm>
              <a:off x="0" y="-9525"/>
              <a:ext cx="2114371" cy="275148"/>
            </a:xfrm>
            <a:prstGeom prst="rect">
              <a:avLst/>
            </a:prstGeom>
          </p:spPr>
          <p:txBody>
            <a:bodyPr lIns="50800" tIns="50800" rIns="50800" bIns="50800" rtlCol="0" anchor="ctr"/>
            <a:lstStyle/>
            <a:p>
              <a:pPr algn="ctr">
                <a:lnSpc>
                  <a:spcPts val="2520"/>
                </a:lnSpc>
              </a:pPr>
              <a:r>
                <a:rPr lang="en-US" sz="2100">
                  <a:solidFill>
                    <a:srgbClr val="FFFFFF"/>
                  </a:solidFill>
                  <a:latin typeface="Paytone One"/>
                </a:rPr>
                <a:t>T</a:t>
              </a:r>
            </a:p>
          </p:txBody>
        </p:sp>
      </p:grpSp>
      <p:sp>
        <p:nvSpPr>
          <p:cNvPr id="25" name="AutoShape 25"/>
          <p:cNvSpPr/>
          <p:nvPr/>
        </p:nvSpPr>
        <p:spPr>
          <a:xfrm>
            <a:off x="13783980" y="6808940"/>
            <a:ext cx="11744" cy="508311"/>
          </a:xfrm>
          <a:prstGeom prst="line">
            <a:avLst/>
          </a:prstGeom>
          <a:ln w="28575" cap="flat">
            <a:solidFill>
              <a:srgbClr val="000000"/>
            </a:solidFill>
            <a:prstDash val="solid"/>
            <a:headEnd type="none" w="sm" len="sm"/>
            <a:tailEnd type="arrow" w="med" len="sm"/>
          </a:ln>
        </p:spPr>
        <p:txBody>
          <a:bodyPr/>
          <a:lstStyle/>
          <a:p>
            <a:endParaRPr lang="en-US"/>
          </a:p>
        </p:txBody>
      </p:sp>
      <p:grpSp>
        <p:nvGrpSpPr>
          <p:cNvPr id="26" name="Group 26"/>
          <p:cNvGrpSpPr/>
          <p:nvPr/>
        </p:nvGrpSpPr>
        <p:grpSpPr>
          <a:xfrm>
            <a:off x="11058120" y="8556186"/>
            <a:ext cx="5588855" cy="702114"/>
            <a:chOff x="0" y="0"/>
            <a:chExt cx="2114371" cy="265623"/>
          </a:xfrm>
        </p:grpSpPr>
        <p:sp>
          <p:nvSpPr>
            <p:cNvPr id="27" name="Freeform 27"/>
            <p:cNvSpPr/>
            <p:nvPr/>
          </p:nvSpPr>
          <p:spPr>
            <a:xfrm>
              <a:off x="0" y="0"/>
              <a:ext cx="2114371" cy="265623"/>
            </a:xfrm>
            <a:custGeom>
              <a:avLst/>
              <a:gdLst/>
              <a:ahLst/>
              <a:cxnLst/>
              <a:rect l="l" t="t" r="r" b="b"/>
              <a:pathLst>
                <a:path w="2114371" h="265623">
                  <a:moveTo>
                    <a:pt x="26320" y="0"/>
                  </a:moveTo>
                  <a:lnTo>
                    <a:pt x="2088052" y="0"/>
                  </a:lnTo>
                  <a:cubicBezTo>
                    <a:pt x="2102587" y="0"/>
                    <a:pt x="2114371" y="11784"/>
                    <a:pt x="2114371" y="26320"/>
                  </a:cubicBezTo>
                  <a:lnTo>
                    <a:pt x="2114371" y="239304"/>
                  </a:lnTo>
                  <a:cubicBezTo>
                    <a:pt x="2114371" y="253840"/>
                    <a:pt x="2102587" y="265623"/>
                    <a:pt x="2088052" y="265623"/>
                  </a:cubicBezTo>
                  <a:lnTo>
                    <a:pt x="26320" y="265623"/>
                  </a:lnTo>
                  <a:cubicBezTo>
                    <a:pt x="11784" y="265623"/>
                    <a:pt x="0" y="253840"/>
                    <a:pt x="0" y="239304"/>
                  </a:cubicBezTo>
                  <a:lnTo>
                    <a:pt x="0" y="26320"/>
                  </a:lnTo>
                  <a:cubicBezTo>
                    <a:pt x="0" y="11784"/>
                    <a:pt x="11784" y="0"/>
                    <a:pt x="26320" y="0"/>
                  </a:cubicBezTo>
                  <a:close/>
                </a:path>
              </a:pathLst>
            </a:custGeom>
            <a:solidFill>
              <a:srgbClr val="FFFFFF"/>
            </a:solidFill>
            <a:ln w="38100" cap="sq">
              <a:solidFill>
                <a:srgbClr val="000000"/>
              </a:solidFill>
              <a:prstDash val="solid"/>
              <a:miter/>
            </a:ln>
          </p:spPr>
          <p:txBody>
            <a:bodyPr/>
            <a:lstStyle/>
            <a:p>
              <a:endParaRPr lang="en-US"/>
            </a:p>
          </p:txBody>
        </p:sp>
        <p:sp>
          <p:nvSpPr>
            <p:cNvPr id="28" name="TextBox 28"/>
            <p:cNvSpPr txBox="1"/>
            <p:nvPr/>
          </p:nvSpPr>
          <p:spPr>
            <a:xfrm>
              <a:off x="0" y="-9525"/>
              <a:ext cx="2114371" cy="275148"/>
            </a:xfrm>
            <a:prstGeom prst="rect">
              <a:avLst/>
            </a:prstGeom>
          </p:spPr>
          <p:txBody>
            <a:bodyPr lIns="50800" tIns="50800" rIns="50800" bIns="50800" rtlCol="0" anchor="ctr"/>
            <a:lstStyle/>
            <a:p>
              <a:pPr algn="ctr">
                <a:lnSpc>
                  <a:spcPts val="2520"/>
                </a:lnSpc>
              </a:pPr>
              <a:r>
                <a:rPr lang="en-US" sz="2100">
                  <a:solidFill>
                    <a:srgbClr val="FFFFFF"/>
                  </a:solidFill>
                  <a:latin typeface="Paytone One"/>
                </a:rPr>
                <a:t>T</a:t>
              </a:r>
            </a:p>
          </p:txBody>
        </p:sp>
      </p:grpSp>
      <p:sp>
        <p:nvSpPr>
          <p:cNvPr id="29" name="AutoShape 29"/>
          <p:cNvSpPr/>
          <p:nvPr/>
        </p:nvSpPr>
        <p:spPr>
          <a:xfrm>
            <a:off x="13840804" y="8019673"/>
            <a:ext cx="11744" cy="508311"/>
          </a:xfrm>
          <a:prstGeom prst="line">
            <a:avLst/>
          </a:prstGeom>
          <a:ln w="28575" cap="flat">
            <a:solidFill>
              <a:srgbClr val="000000"/>
            </a:solidFill>
            <a:prstDash val="solid"/>
            <a:headEnd type="none" w="sm" len="sm"/>
            <a:tailEnd type="arrow" w="med" len="sm"/>
          </a:ln>
        </p:spPr>
        <p:txBody>
          <a:bodyPr/>
          <a:lstStyle/>
          <a:p>
            <a:endParaRPr lang="en-US"/>
          </a:p>
        </p:txBody>
      </p:sp>
      <p:sp>
        <p:nvSpPr>
          <p:cNvPr id="30" name="Freeform 30"/>
          <p:cNvSpPr/>
          <p:nvPr/>
        </p:nvSpPr>
        <p:spPr>
          <a:xfrm>
            <a:off x="10053993" y="2680967"/>
            <a:ext cx="929315" cy="3120695"/>
          </a:xfrm>
          <a:custGeom>
            <a:avLst/>
            <a:gdLst/>
            <a:ahLst/>
            <a:cxnLst/>
            <a:rect l="l" t="t" r="r" b="b"/>
            <a:pathLst>
              <a:path w="929315" h="3120695">
                <a:moveTo>
                  <a:pt x="0" y="0"/>
                </a:moveTo>
                <a:lnTo>
                  <a:pt x="929315" y="0"/>
                </a:lnTo>
                <a:lnTo>
                  <a:pt x="929315" y="3120695"/>
                </a:lnTo>
                <a:lnTo>
                  <a:pt x="0" y="3120695"/>
                </a:lnTo>
                <a:lnTo>
                  <a:pt x="0" y="0"/>
                </a:lnTo>
                <a:close/>
              </a:path>
            </a:pathLst>
          </a:custGeom>
          <a:blipFill>
            <a:blip r:embed="rId5"/>
            <a:stretch>
              <a:fillRect t="-47945" b="-47945"/>
            </a:stretch>
          </a:blipFill>
          <a:ln cap="sq">
            <a:noFill/>
            <a:prstDash val="solid"/>
            <a:miter/>
          </a:ln>
        </p:spPr>
        <p:txBody>
          <a:bodyPr/>
          <a:lstStyle/>
          <a:p>
            <a:endParaRPr lang="en-US"/>
          </a:p>
        </p:txBody>
      </p:sp>
      <p:sp>
        <p:nvSpPr>
          <p:cNvPr id="31" name="AutoShape 31"/>
          <p:cNvSpPr/>
          <p:nvPr/>
        </p:nvSpPr>
        <p:spPr>
          <a:xfrm flipV="1">
            <a:off x="10065801" y="5801662"/>
            <a:ext cx="452850" cy="19044"/>
          </a:xfrm>
          <a:prstGeom prst="line">
            <a:avLst/>
          </a:prstGeom>
          <a:ln w="28575" cap="flat">
            <a:solidFill>
              <a:srgbClr val="000000"/>
            </a:solidFill>
            <a:prstDash val="solid"/>
            <a:headEnd type="none" w="sm" len="sm"/>
            <a:tailEnd type="none" w="sm" len="sm"/>
          </a:ln>
        </p:spPr>
        <p:txBody>
          <a:bodyPr/>
          <a:lstStyle/>
          <a:p>
            <a:endParaRPr lang="en-US"/>
          </a:p>
        </p:txBody>
      </p:sp>
      <p:sp>
        <p:nvSpPr>
          <p:cNvPr id="32" name="AutoShape 32"/>
          <p:cNvSpPr/>
          <p:nvPr/>
        </p:nvSpPr>
        <p:spPr>
          <a:xfrm flipV="1">
            <a:off x="10065010" y="2680967"/>
            <a:ext cx="453640" cy="19044"/>
          </a:xfrm>
          <a:prstGeom prst="line">
            <a:avLst/>
          </a:prstGeom>
          <a:ln w="28575" cap="flat">
            <a:solidFill>
              <a:srgbClr val="000000"/>
            </a:solidFill>
            <a:prstDash val="solid"/>
            <a:headEnd type="none" w="sm" len="sm"/>
            <a:tailEnd type="none" w="sm" len="sm"/>
          </a:ln>
        </p:spPr>
        <p:txBody>
          <a:bodyPr/>
          <a:lstStyle/>
          <a:p>
            <a:endParaRPr lang="en-US"/>
          </a:p>
        </p:txBody>
      </p:sp>
      <p:sp>
        <p:nvSpPr>
          <p:cNvPr id="33" name="Freeform 33"/>
          <p:cNvSpPr/>
          <p:nvPr/>
        </p:nvSpPr>
        <p:spPr>
          <a:xfrm>
            <a:off x="1924810" y="5246378"/>
            <a:ext cx="7496984" cy="3748492"/>
          </a:xfrm>
          <a:custGeom>
            <a:avLst/>
            <a:gdLst/>
            <a:ahLst/>
            <a:cxnLst/>
            <a:rect l="l" t="t" r="r" b="b"/>
            <a:pathLst>
              <a:path w="7496984" h="3748492">
                <a:moveTo>
                  <a:pt x="0" y="0"/>
                </a:moveTo>
                <a:lnTo>
                  <a:pt x="7496984" y="0"/>
                </a:lnTo>
                <a:lnTo>
                  <a:pt x="7496984" y="3748492"/>
                </a:lnTo>
                <a:lnTo>
                  <a:pt x="0" y="3748492"/>
                </a:lnTo>
                <a:lnTo>
                  <a:pt x="0" y="0"/>
                </a:lnTo>
                <a:close/>
              </a:path>
            </a:pathLst>
          </a:custGeom>
          <a:blipFill>
            <a:blip r:embed="rId6"/>
            <a:stretch>
              <a:fillRect/>
            </a:stretch>
          </a:blipFill>
        </p:spPr>
        <p:txBody>
          <a:bodyPr/>
          <a:lstStyle/>
          <a:p>
            <a:endParaRPr lang="en-US"/>
          </a:p>
        </p:txBody>
      </p:sp>
      <p:sp>
        <p:nvSpPr>
          <p:cNvPr id="34" name="TextBox 34"/>
          <p:cNvSpPr txBox="1"/>
          <p:nvPr/>
        </p:nvSpPr>
        <p:spPr>
          <a:xfrm>
            <a:off x="1935690" y="819452"/>
            <a:ext cx="4719039" cy="781684"/>
          </a:xfrm>
          <a:prstGeom prst="rect">
            <a:avLst/>
          </a:prstGeom>
        </p:spPr>
        <p:txBody>
          <a:bodyPr lIns="0" tIns="0" rIns="0" bIns="0" rtlCol="0" anchor="t">
            <a:spAutoFit/>
          </a:bodyPr>
          <a:lstStyle/>
          <a:p>
            <a:pPr algn="ctr">
              <a:lnSpc>
                <a:spcPts val="5740"/>
              </a:lnSpc>
            </a:pPr>
            <a:r>
              <a:rPr lang="en-US" sz="4100">
                <a:solidFill>
                  <a:srgbClr val="000000"/>
                </a:solidFill>
                <a:latin typeface="Bungee"/>
              </a:rPr>
              <a:t>Chương 3</a:t>
            </a:r>
          </a:p>
        </p:txBody>
      </p:sp>
      <p:sp>
        <p:nvSpPr>
          <p:cNvPr id="35" name="TextBox 35"/>
          <p:cNvSpPr txBox="1"/>
          <p:nvPr/>
        </p:nvSpPr>
        <p:spPr>
          <a:xfrm>
            <a:off x="1924810" y="1849191"/>
            <a:ext cx="4486870" cy="646416"/>
          </a:xfrm>
          <a:prstGeom prst="rect">
            <a:avLst/>
          </a:prstGeom>
        </p:spPr>
        <p:txBody>
          <a:bodyPr lIns="0" tIns="0" rIns="0" bIns="0" rtlCol="0" anchor="t">
            <a:spAutoFit/>
          </a:bodyPr>
          <a:lstStyle/>
          <a:p>
            <a:pPr marL="820537" lvl="1" indent="-410269" algn="ctr">
              <a:lnSpc>
                <a:spcPts val="5320"/>
              </a:lnSpc>
              <a:buFont typeface="Arial"/>
              <a:buChar char="•"/>
            </a:pPr>
            <a:r>
              <a:rPr lang="en-US" sz="3800">
                <a:solidFill>
                  <a:srgbClr val="000000"/>
                </a:solidFill>
                <a:latin typeface="Paytone One"/>
              </a:rPr>
              <a:t>Mô tả bài toán </a:t>
            </a:r>
          </a:p>
        </p:txBody>
      </p:sp>
      <p:sp>
        <p:nvSpPr>
          <p:cNvPr id="36" name="TextBox 36"/>
          <p:cNvSpPr txBox="1"/>
          <p:nvPr/>
        </p:nvSpPr>
        <p:spPr>
          <a:xfrm>
            <a:off x="11210705" y="2467895"/>
            <a:ext cx="5054496" cy="473719"/>
          </a:xfrm>
          <a:prstGeom prst="rect">
            <a:avLst/>
          </a:prstGeom>
        </p:spPr>
        <p:txBody>
          <a:bodyPr lIns="0" tIns="0" rIns="0" bIns="0" rtlCol="0" anchor="t">
            <a:spAutoFit/>
          </a:bodyPr>
          <a:lstStyle/>
          <a:p>
            <a:pPr algn="ctr">
              <a:lnSpc>
                <a:spcPts val="3988"/>
              </a:lnSpc>
            </a:pPr>
            <a:r>
              <a:rPr lang="en-US" sz="2848">
                <a:solidFill>
                  <a:srgbClr val="000000"/>
                </a:solidFill>
                <a:latin typeface="Paytone One"/>
              </a:rPr>
              <a:t>Nghiên cứu và Phân tích</a:t>
            </a:r>
          </a:p>
        </p:txBody>
      </p:sp>
      <p:sp>
        <p:nvSpPr>
          <p:cNvPr id="37" name="TextBox 37"/>
          <p:cNvSpPr txBox="1"/>
          <p:nvPr/>
        </p:nvSpPr>
        <p:spPr>
          <a:xfrm>
            <a:off x="11275027" y="3774495"/>
            <a:ext cx="5054496" cy="474057"/>
          </a:xfrm>
          <a:prstGeom prst="rect">
            <a:avLst/>
          </a:prstGeom>
        </p:spPr>
        <p:txBody>
          <a:bodyPr lIns="0" tIns="0" rIns="0" bIns="0" rtlCol="0" anchor="t">
            <a:spAutoFit/>
          </a:bodyPr>
          <a:lstStyle/>
          <a:p>
            <a:pPr algn="ctr">
              <a:lnSpc>
                <a:spcPts val="3969"/>
              </a:lnSpc>
            </a:pPr>
            <a:r>
              <a:rPr lang="en-US" sz="2835">
                <a:solidFill>
                  <a:srgbClr val="000000"/>
                </a:solidFill>
                <a:latin typeface="Paytone One"/>
              </a:rPr>
              <a:t>Xác định Cấu Trúc</a:t>
            </a:r>
          </a:p>
        </p:txBody>
      </p:sp>
      <p:sp>
        <p:nvSpPr>
          <p:cNvPr id="38" name="TextBox 38"/>
          <p:cNvSpPr txBox="1"/>
          <p:nvPr/>
        </p:nvSpPr>
        <p:spPr>
          <a:xfrm>
            <a:off x="12118269" y="4981364"/>
            <a:ext cx="3318009" cy="474029"/>
          </a:xfrm>
          <a:prstGeom prst="rect">
            <a:avLst/>
          </a:prstGeom>
        </p:spPr>
        <p:txBody>
          <a:bodyPr lIns="0" tIns="0" rIns="0" bIns="0" rtlCol="0" anchor="t">
            <a:spAutoFit/>
          </a:bodyPr>
          <a:lstStyle/>
          <a:p>
            <a:pPr algn="ctr">
              <a:lnSpc>
                <a:spcPts val="3971"/>
              </a:lnSpc>
            </a:pPr>
            <a:r>
              <a:rPr lang="en-US" sz="2836">
                <a:solidFill>
                  <a:srgbClr val="000000"/>
                </a:solidFill>
                <a:latin typeface="Paytone One"/>
              </a:rPr>
              <a:t>Wireframing</a:t>
            </a:r>
          </a:p>
        </p:txBody>
      </p:sp>
      <p:sp>
        <p:nvSpPr>
          <p:cNvPr id="39" name="TextBox 39"/>
          <p:cNvSpPr txBox="1"/>
          <p:nvPr/>
        </p:nvSpPr>
        <p:spPr>
          <a:xfrm>
            <a:off x="12168451" y="6201306"/>
            <a:ext cx="3318009" cy="474029"/>
          </a:xfrm>
          <a:prstGeom prst="rect">
            <a:avLst/>
          </a:prstGeom>
        </p:spPr>
        <p:txBody>
          <a:bodyPr lIns="0" tIns="0" rIns="0" bIns="0" rtlCol="0" anchor="t">
            <a:spAutoFit/>
          </a:bodyPr>
          <a:lstStyle/>
          <a:p>
            <a:pPr algn="ctr">
              <a:lnSpc>
                <a:spcPts val="3971"/>
              </a:lnSpc>
            </a:pPr>
            <a:r>
              <a:rPr lang="en-US" sz="2836">
                <a:solidFill>
                  <a:srgbClr val="000000"/>
                </a:solidFill>
                <a:latin typeface="Paytone One"/>
              </a:rPr>
              <a:t>Thiết kế giao diện</a:t>
            </a:r>
          </a:p>
        </p:txBody>
      </p:sp>
      <p:sp>
        <p:nvSpPr>
          <p:cNvPr id="40" name="TextBox 40"/>
          <p:cNvSpPr txBox="1"/>
          <p:nvPr/>
        </p:nvSpPr>
        <p:spPr>
          <a:xfrm>
            <a:off x="12168451" y="7412348"/>
            <a:ext cx="3318009" cy="474029"/>
          </a:xfrm>
          <a:prstGeom prst="rect">
            <a:avLst/>
          </a:prstGeom>
        </p:spPr>
        <p:txBody>
          <a:bodyPr lIns="0" tIns="0" rIns="0" bIns="0" rtlCol="0" anchor="t">
            <a:spAutoFit/>
          </a:bodyPr>
          <a:lstStyle/>
          <a:p>
            <a:pPr algn="ctr">
              <a:lnSpc>
                <a:spcPts val="3971"/>
              </a:lnSpc>
            </a:pPr>
            <a:r>
              <a:rPr lang="en-US" sz="2836">
                <a:solidFill>
                  <a:srgbClr val="000000"/>
                </a:solidFill>
                <a:latin typeface="Paytone One"/>
              </a:rPr>
              <a:t>Kiểm thử</a:t>
            </a:r>
          </a:p>
        </p:txBody>
      </p:sp>
      <p:sp>
        <p:nvSpPr>
          <p:cNvPr id="41" name="TextBox 41"/>
          <p:cNvSpPr txBox="1"/>
          <p:nvPr/>
        </p:nvSpPr>
        <p:spPr>
          <a:xfrm>
            <a:off x="12060050" y="8646416"/>
            <a:ext cx="3534813" cy="474029"/>
          </a:xfrm>
          <a:prstGeom prst="rect">
            <a:avLst/>
          </a:prstGeom>
        </p:spPr>
        <p:txBody>
          <a:bodyPr lIns="0" tIns="0" rIns="0" bIns="0" rtlCol="0" anchor="t">
            <a:spAutoFit/>
          </a:bodyPr>
          <a:lstStyle/>
          <a:p>
            <a:pPr algn="ctr">
              <a:lnSpc>
                <a:spcPts val="3971"/>
              </a:lnSpc>
            </a:pPr>
            <a:r>
              <a:rPr lang="en-US" sz="2836" b="1">
                <a:solidFill>
                  <a:srgbClr val="000000"/>
                </a:solidFill>
                <a:latin typeface="Paytone One Semi-Bold"/>
              </a:rPr>
              <a:t>Xuất Bản, Chia Sẻ </a:t>
            </a:r>
          </a:p>
        </p:txBody>
      </p:sp>
      <p:sp>
        <p:nvSpPr>
          <p:cNvPr id="42" name="TextBox 42"/>
          <p:cNvSpPr txBox="1"/>
          <p:nvPr/>
        </p:nvSpPr>
        <p:spPr>
          <a:xfrm>
            <a:off x="4676693" y="3411766"/>
            <a:ext cx="4467307" cy="1180465"/>
          </a:xfrm>
          <a:prstGeom prst="rect">
            <a:avLst/>
          </a:prstGeom>
        </p:spPr>
        <p:txBody>
          <a:bodyPr lIns="0" tIns="0" rIns="0" bIns="0" rtlCol="0" anchor="t">
            <a:spAutoFit/>
          </a:bodyPr>
          <a:lstStyle/>
          <a:p>
            <a:pPr algn="ctr">
              <a:lnSpc>
                <a:spcPts val="4759"/>
              </a:lnSpc>
            </a:pPr>
            <a:r>
              <a:rPr lang="en-US" sz="3399">
                <a:solidFill>
                  <a:srgbClr val="000000"/>
                </a:solidFill>
                <a:latin typeface="Sriracha"/>
              </a:rPr>
              <a:t>Quy trình  thực nghiệm thiết kế website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0126" y="597909"/>
            <a:ext cx="4944305" cy="1003227"/>
            <a:chOff x="0" y="0"/>
            <a:chExt cx="12153875" cy="2466090"/>
          </a:xfrm>
        </p:grpSpPr>
        <p:sp>
          <p:nvSpPr>
            <p:cNvPr id="3" name="Freeform 3"/>
            <p:cNvSpPr/>
            <p:nvPr/>
          </p:nvSpPr>
          <p:spPr>
            <a:xfrm>
              <a:off x="0" y="0"/>
              <a:ext cx="12153875" cy="2466090"/>
            </a:xfrm>
            <a:custGeom>
              <a:avLst/>
              <a:gdLst/>
              <a:ahLst/>
              <a:cxnLst/>
              <a:rect l="l" t="t" r="r" b="b"/>
              <a:pathLst>
                <a:path w="12153875" h="2466090">
                  <a:moveTo>
                    <a:pt x="12029415" y="2466090"/>
                  </a:moveTo>
                  <a:lnTo>
                    <a:pt x="124460" y="2466090"/>
                  </a:lnTo>
                  <a:cubicBezTo>
                    <a:pt x="55880" y="2466090"/>
                    <a:pt x="0" y="2410210"/>
                    <a:pt x="0" y="2341630"/>
                  </a:cubicBezTo>
                  <a:lnTo>
                    <a:pt x="0" y="124460"/>
                  </a:lnTo>
                  <a:cubicBezTo>
                    <a:pt x="0" y="55880"/>
                    <a:pt x="55880" y="0"/>
                    <a:pt x="124460" y="0"/>
                  </a:cubicBezTo>
                  <a:lnTo>
                    <a:pt x="12029415" y="0"/>
                  </a:lnTo>
                  <a:cubicBezTo>
                    <a:pt x="12097995" y="0"/>
                    <a:pt x="12153875" y="55880"/>
                    <a:pt x="12153875" y="124460"/>
                  </a:cubicBezTo>
                  <a:lnTo>
                    <a:pt x="12153875" y="2341630"/>
                  </a:lnTo>
                  <a:cubicBezTo>
                    <a:pt x="12153875" y="2410210"/>
                    <a:pt x="12097995" y="2466090"/>
                    <a:pt x="12029415" y="2466090"/>
                  </a:cubicBezTo>
                  <a:close/>
                </a:path>
              </a:pathLst>
            </a:custGeom>
            <a:solidFill>
              <a:srgbClr val="37C9EF"/>
            </a:solidFill>
          </p:spPr>
          <p:txBody>
            <a:bodyPr/>
            <a:lstStyle/>
            <a:p>
              <a:endParaRPr lang="en-US"/>
            </a:p>
          </p:txBody>
        </p:sp>
      </p:grpSp>
      <p:sp>
        <p:nvSpPr>
          <p:cNvPr id="4" name="Freeform 4"/>
          <p:cNvSpPr/>
          <p:nvPr/>
        </p:nvSpPr>
        <p:spPr>
          <a:xfrm>
            <a:off x="512608" y="394819"/>
            <a:ext cx="2824405" cy="1267761"/>
          </a:xfrm>
          <a:custGeom>
            <a:avLst/>
            <a:gdLst/>
            <a:ahLst/>
            <a:cxnLst/>
            <a:rect l="l" t="t" r="r" b="b"/>
            <a:pathLst>
              <a:path w="2824405" h="1267761">
                <a:moveTo>
                  <a:pt x="0" y="0"/>
                </a:moveTo>
                <a:lnTo>
                  <a:pt x="2824405" y="0"/>
                </a:lnTo>
                <a:lnTo>
                  <a:pt x="2824405" y="1267762"/>
                </a:lnTo>
                <a:lnTo>
                  <a:pt x="0" y="1267762"/>
                </a:lnTo>
                <a:lnTo>
                  <a:pt x="0" y="0"/>
                </a:lnTo>
                <a:close/>
              </a:path>
            </a:pathLst>
          </a:custGeom>
          <a:blipFill>
            <a:blip r:embed="rId2"/>
            <a:stretch>
              <a:fillRect l="-11279" b="-20416"/>
            </a:stretch>
          </a:blipFill>
        </p:spPr>
        <p:txBody>
          <a:bodyPr/>
          <a:lstStyle/>
          <a:p>
            <a:endParaRPr lang="en-US"/>
          </a:p>
        </p:txBody>
      </p:sp>
      <p:sp>
        <p:nvSpPr>
          <p:cNvPr id="5" name="Freeform 5"/>
          <p:cNvSpPr/>
          <p:nvPr/>
        </p:nvSpPr>
        <p:spPr>
          <a:xfrm>
            <a:off x="10211499" y="2210499"/>
            <a:ext cx="7047801" cy="7047801"/>
          </a:xfrm>
          <a:custGeom>
            <a:avLst/>
            <a:gdLst/>
            <a:ahLst/>
            <a:cxnLst/>
            <a:rect l="l" t="t" r="r" b="b"/>
            <a:pathLst>
              <a:path w="7047801" h="7047801">
                <a:moveTo>
                  <a:pt x="0" y="0"/>
                </a:moveTo>
                <a:lnTo>
                  <a:pt x="7047801" y="0"/>
                </a:lnTo>
                <a:lnTo>
                  <a:pt x="7047801" y="7047801"/>
                </a:lnTo>
                <a:lnTo>
                  <a:pt x="0" y="7047801"/>
                </a:lnTo>
                <a:lnTo>
                  <a:pt x="0" y="0"/>
                </a:lnTo>
                <a:close/>
              </a:path>
            </a:pathLst>
          </a:custGeom>
          <a:blipFill>
            <a:blip r:embed="rId3"/>
            <a:stretch>
              <a:fillRect/>
            </a:stretch>
          </a:blipFill>
        </p:spPr>
        <p:txBody>
          <a:bodyPr/>
          <a:lstStyle/>
          <a:p>
            <a:endParaRPr lang="en-US"/>
          </a:p>
        </p:txBody>
      </p:sp>
      <p:sp>
        <p:nvSpPr>
          <p:cNvPr id="6" name="TextBox 6"/>
          <p:cNvSpPr txBox="1"/>
          <p:nvPr/>
        </p:nvSpPr>
        <p:spPr>
          <a:xfrm>
            <a:off x="1935690" y="782973"/>
            <a:ext cx="4719039" cy="781684"/>
          </a:xfrm>
          <a:prstGeom prst="rect">
            <a:avLst/>
          </a:prstGeom>
        </p:spPr>
        <p:txBody>
          <a:bodyPr lIns="0" tIns="0" rIns="0" bIns="0" rtlCol="0" anchor="t">
            <a:spAutoFit/>
          </a:bodyPr>
          <a:lstStyle/>
          <a:p>
            <a:pPr algn="ctr">
              <a:lnSpc>
                <a:spcPts val="5740"/>
              </a:lnSpc>
            </a:pPr>
            <a:r>
              <a:rPr lang="en-US" sz="4100">
                <a:solidFill>
                  <a:srgbClr val="000000"/>
                </a:solidFill>
                <a:latin typeface="Bungee"/>
              </a:rPr>
              <a:t>Chương 3</a:t>
            </a:r>
          </a:p>
        </p:txBody>
      </p:sp>
      <p:sp>
        <p:nvSpPr>
          <p:cNvPr id="7" name="TextBox 7"/>
          <p:cNvSpPr txBox="1"/>
          <p:nvPr/>
        </p:nvSpPr>
        <p:spPr>
          <a:xfrm>
            <a:off x="1924810" y="1849191"/>
            <a:ext cx="4486870" cy="646416"/>
          </a:xfrm>
          <a:prstGeom prst="rect">
            <a:avLst/>
          </a:prstGeom>
        </p:spPr>
        <p:txBody>
          <a:bodyPr lIns="0" tIns="0" rIns="0" bIns="0" rtlCol="0" anchor="t">
            <a:spAutoFit/>
          </a:bodyPr>
          <a:lstStyle/>
          <a:p>
            <a:pPr marL="820537" lvl="1" indent="-410269" algn="ctr">
              <a:lnSpc>
                <a:spcPts val="5320"/>
              </a:lnSpc>
              <a:buFont typeface="Arial"/>
              <a:buChar char="•"/>
            </a:pPr>
            <a:r>
              <a:rPr lang="en-US" sz="3800">
                <a:solidFill>
                  <a:srgbClr val="000000"/>
                </a:solidFill>
                <a:latin typeface="Paytone One"/>
              </a:rPr>
              <a:t>Mô tả bài toán </a:t>
            </a:r>
          </a:p>
        </p:txBody>
      </p:sp>
      <p:sp>
        <p:nvSpPr>
          <p:cNvPr id="8" name="TextBox 8"/>
          <p:cNvSpPr txBox="1"/>
          <p:nvPr/>
        </p:nvSpPr>
        <p:spPr>
          <a:xfrm>
            <a:off x="2500421" y="2705157"/>
            <a:ext cx="6180826" cy="562644"/>
          </a:xfrm>
          <a:prstGeom prst="rect">
            <a:avLst/>
          </a:prstGeom>
        </p:spPr>
        <p:txBody>
          <a:bodyPr lIns="0" tIns="0" rIns="0" bIns="0" rtlCol="0" anchor="t">
            <a:spAutoFit/>
          </a:bodyPr>
          <a:lstStyle/>
          <a:p>
            <a:pPr marL="722979" lvl="1" indent="-361489" algn="ctr">
              <a:lnSpc>
                <a:spcPts val="4688"/>
              </a:lnSpc>
              <a:buFont typeface="Arial"/>
              <a:buChar char="•"/>
            </a:pPr>
            <a:r>
              <a:rPr lang="en-US" sz="3348">
                <a:solidFill>
                  <a:srgbClr val="000000"/>
                </a:solidFill>
                <a:latin typeface="Paytone One"/>
              </a:rPr>
              <a:t>Nghiên cứu và Phân tích: </a:t>
            </a:r>
          </a:p>
        </p:txBody>
      </p:sp>
      <p:sp>
        <p:nvSpPr>
          <p:cNvPr id="9" name="TextBox 9"/>
          <p:cNvSpPr txBox="1"/>
          <p:nvPr/>
        </p:nvSpPr>
        <p:spPr>
          <a:xfrm>
            <a:off x="2268438" y="3405752"/>
            <a:ext cx="7417440" cy="6056651"/>
          </a:xfrm>
          <a:prstGeom prst="rect">
            <a:avLst/>
          </a:prstGeom>
        </p:spPr>
        <p:txBody>
          <a:bodyPr lIns="0" tIns="0" rIns="0" bIns="0" rtlCol="0" anchor="t">
            <a:spAutoFit/>
          </a:bodyPr>
          <a:lstStyle/>
          <a:p>
            <a:pPr algn="just">
              <a:lnSpc>
                <a:spcPts val="5318"/>
              </a:lnSpc>
            </a:pPr>
            <a:r>
              <a:rPr lang="en-US" sz="3799">
                <a:solidFill>
                  <a:srgbClr val="000000"/>
                </a:solidFill>
                <a:latin typeface="Arial"/>
              </a:rPr>
              <a:t>  - Nghiên cứu:  </a:t>
            </a:r>
          </a:p>
          <a:p>
            <a:pPr algn="just">
              <a:lnSpc>
                <a:spcPts val="5318"/>
              </a:lnSpc>
            </a:pPr>
            <a:r>
              <a:rPr lang="en-US" sz="3799">
                <a:solidFill>
                  <a:srgbClr val="000000"/>
                </a:solidFill>
                <a:latin typeface="Arial"/>
              </a:rPr>
              <a:t>    + Tìm hiểu về thị trường trà sữa</a:t>
            </a:r>
          </a:p>
          <a:p>
            <a:pPr algn="just">
              <a:lnSpc>
                <a:spcPts val="5318"/>
              </a:lnSpc>
            </a:pPr>
            <a:r>
              <a:rPr lang="en-US" sz="3799">
                <a:solidFill>
                  <a:srgbClr val="000000"/>
                </a:solidFill>
                <a:latin typeface="Arial"/>
              </a:rPr>
              <a:t>    + Đối tượng khách hàng</a:t>
            </a:r>
          </a:p>
          <a:p>
            <a:pPr algn="just">
              <a:lnSpc>
                <a:spcPts val="5318"/>
              </a:lnSpc>
            </a:pPr>
            <a:r>
              <a:rPr lang="en-US" sz="3799">
                <a:solidFill>
                  <a:srgbClr val="000000"/>
                </a:solidFill>
                <a:latin typeface="Arial"/>
              </a:rPr>
              <a:t>    + Xu hướng thiết kế</a:t>
            </a:r>
          </a:p>
          <a:p>
            <a:pPr algn="just">
              <a:lnSpc>
                <a:spcPts val="5318"/>
              </a:lnSpc>
            </a:pPr>
            <a:r>
              <a:rPr lang="en-US" sz="3799">
                <a:solidFill>
                  <a:srgbClr val="000000"/>
                </a:solidFill>
                <a:latin typeface="Arial"/>
              </a:rPr>
              <a:t> - Phân tích:</a:t>
            </a:r>
          </a:p>
          <a:p>
            <a:pPr algn="just">
              <a:lnSpc>
                <a:spcPts val="5318"/>
              </a:lnSpc>
            </a:pPr>
            <a:r>
              <a:rPr lang="en-US" sz="3799">
                <a:solidFill>
                  <a:srgbClr val="000000"/>
                </a:solidFill>
                <a:latin typeface="Arial"/>
              </a:rPr>
              <a:t>    + Phân tích website cần những yếu tố quan trọng nào.</a:t>
            </a:r>
          </a:p>
          <a:p>
            <a:pPr algn="just">
              <a:lnSpc>
                <a:spcPts val="5318"/>
              </a:lnSpc>
            </a:pPr>
            <a:endParaRPr lang="en-US" sz="3799">
              <a:solidFill>
                <a:srgbClr val="000000"/>
              </a:solidFill>
              <a:latin typeface="Arial"/>
            </a:endParaRPr>
          </a:p>
          <a:p>
            <a:pPr algn="just">
              <a:lnSpc>
                <a:spcPts val="5318"/>
              </a:lnSpc>
              <a:spcBef>
                <a:spcPct val="0"/>
              </a:spcBef>
            </a:pPr>
            <a:endParaRPr lang="en-US" sz="3799">
              <a:solidFill>
                <a:srgbClr val="000000"/>
              </a:solidFill>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0126" y="597909"/>
            <a:ext cx="4944305" cy="1003227"/>
            <a:chOff x="0" y="0"/>
            <a:chExt cx="12153875" cy="2466090"/>
          </a:xfrm>
        </p:grpSpPr>
        <p:sp>
          <p:nvSpPr>
            <p:cNvPr id="3" name="Freeform 3"/>
            <p:cNvSpPr/>
            <p:nvPr/>
          </p:nvSpPr>
          <p:spPr>
            <a:xfrm>
              <a:off x="0" y="0"/>
              <a:ext cx="12153875" cy="2466090"/>
            </a:xfrm>
            <a:custGeom>
              <a:avLst/>
              <a:gdLst/>
              <a:ahLst/>
              <a:cxnLst/>
              <a:rect l="l" t="t" r="r" b="b"/>
              <a:pathLst>
                <a:path w="12153875" h="2466090">
                  <a:moveTo>
                    <a:pt x="12029415" y="2466090"/>
                  </a:moveTo>
                  <a:lnTo>
                    <a:pt x="124460" y="2466090"/>
                  </a:lnTo>
                  <a:cubicBezTo>
                    <a:pt x="55880" y="2466090"/>
                    <a:pt x="0" y="2410210"/>
                    <a:pt x="0" y="2341630"/>
                  </a:cubicBezTo>
                  <a:lnTo>
                    <a:pt x="0" y="124460"/>
                  </a:lnTo>
                  <a:cubicBezTo>
                    <a:pt x="0" y="55880"/>
                    <a:pt x="55880" y="0"/>
                    <a:pt x="124460" y="0"/>
                  </a:cubicBezTo>
                  <a:lnTo>
                    <a:pt x="12029415" y="0"/>
                  </a:lnTo>
                  <a:cubicBezTo>
                    <a:pt x="12097995" y="0"/>
                    <a:pt x="12153875" y="55880"/>
                    <a:pt x="12153875" y="124460"/>
                  </a:cubicBezTo>
                  <a:lnTo>
                    <a:pt x="12153875" y="2341630"/>
                  </a:lnTo>
                  <a:cubicBezTo>
                    <a:pt x="12153875" y="2410210"/>
                    <a:pt x="12097995" y="2466090"/>
                    <a:pt x="12029415" y="2466090"/>
                  </a:cubicBezTo>
                  <a:close/>
                </a:path>
              </a:pathLst>
            </a:custGeom>
            <a:solidFill>
              <a:srgbClr val="37C9EF"/>
            </a:solidFill>
          </p:spPr>
          <p:txBody>
            <a:bodyPr/>
            <a:lstStyle/>
            <a:p>
              <a:endParaRPr lang="en-US"/>
            </a:p>
          </p:txBody>
        </p:sp>
      </p:grpSp>
      <p:sp>
        <p:nvSpPr>
          <p:cNvPr id="4" name="Freeform 4"/>
          <p:cNvSpPr/>
          <p:nvPr/>
        </p:nvSpPr>
        <p:spPr>
          <a:xfrm>
            <a:off x="512608" y="394819"/>
            <a:ext cx="2824405" cy="1267761"/>
          </a:xfrm>
          <a:custGeom>
            <a:avLst/>
            <a:gdLst/>
            <a:ahLst/>
            <a:cxnLst/>
            <a:rect l="l" t="t" r="r" b="b"/>
            <a:pathLst>
              <a:path w="2824405" h="1267761">
                <a:moveTo>
                  <a:pt x="0" y="0"/>
                </a:moveTo>
                <a:lnTo>
                  <a:pt x="2824405" y="0"/>
                </a:lnTo>
                <a:lnTo>
                  <a:pt x="2824405" y="1267762"/>
                </a:lnTo>
                <a:lnTo>
                  <a:pt x="0" y="1267762"/>
                </a:lnTo>
                <a:lnTo>
                  <a:pt x="0" y="0"/>
                </a:lnTo>
                <a:close/>
              </a:path>
            </a:pathLst>
          </a:custGeom>
          <a:blipFill>
            <a:blip r:embed="rId2"/>
            <a:stretch>
              <a:fillRect l="-11279" b="-20416"/>
            </a:stretch>
          </a:blipFill>
        </p:spPr>
        <p:txBody>
          <a:bodyPr/>
          <a:lstStyle/>
          <a:p>
            <a:endParaRPr lang="en-US"/>
          </a:p>
        </p:txBody>
      </p:sp>
      <p:sp>
        <p:nvSpPr>
          <p:cNvPr id="5" name="Freeform 5"/>
          <p:cNvSpPr/>
          <p:nvPr/>
        </p:nvSpPr>
        <p:spPr>
          <a:xfrm>
            <a:off x="3081711" y="2972492"/>
            <a:ext cx="13874043" cy="5990499"/>
          </a:xfrm>
          <a:custGeom>
            <a:avLst/>
            <a:gdLst/>
            <a:ahLst/>
            <a:cxnLst/>
            <a:rect l="l" t="t" r="r" b="b"/>
            <a:pathLst>
              <a:path w="13874043" h="5990499">
                <a:moveTo>
                  <a:pt x="0" y="0"/>
                </a:moveTo>
                <a:lnTo>
                  <a:pt x="13874043" y="0"/>
                </a:lnTo>
                <a:lnTo>
                  <a:pt x="13874043" y="5990499"/>
                </a:lnTo>
                <a:lnTo>
                  <a:pt x="0" y="5990499"/>
                </a:lnTo>
                <a:lnTo>
                  <a:pt x="0" y="0"/>
                </a:lnTo>
                <a:close/>
              </a:path>
            </a:pathLst>
          </a:custGeom>
          <a:blipFill>
            <a:blip r:embed="rId3"/>
            <a:stretch>
              <a:fillRect t="-5882" b="-2404"/>
            </a:stretch>
          </a:blipFill>
        </p:spPr>
        <p:txBody>
          <a:bodyPr/>
          <a:lstStyle/>
          <a:p>
            <a:endParaRPr lang="en-US"/>
          </a:p>
        </p:txBody>
      </p:sp>
      <p:sp>
        <p:nvSpPr>
          <p:cNvPr id="6" name="Freeform 6"/>
          <p:cNvSpPr/>
          <p:nvPr/>
        </p:nvSpPr>
        <p:spPr>
          <a:xfrm>
            <a:off x="13492838" y="1126360"/>
            <a:ext cx="3766462" cy="2168278"/>
          </a:xfrm>
          <a:custGeom>
            <a:avLst/>
            <a:gdLst/>
            <a:ahLst/>
            <a:cxnLst/>
            <a:rect l="l" t="t" r="r" b="b"/>
            <a:pathLst>
              <a:path w="3766462" h="2168278">
                <a:moveTo>
                  <a:pt x="0" y="0"/>
                </a:moveTo>
                <a:lnTo>
                  <a:pt x="3766462" y="0"/>
                </a:lnTo>
                <a:lnTo>
                  <a:pt x="3766462" y="2168278"/>
                </a:lnTo>
                <a:lnTo>
                  <a:pt x="0" y="2168278"/>
                </a:lnTo>
                <a:lnTo>
                  <a:pt x="0" y="0"/>
                </a:lnTo>
                <a:close/>
              </a:path>
            </a:pathLst>
          </a:custGeom>
          <a:blipFill>
            <a:blip r:embed="rId4"/>
            <a:stretch>
              <a:fillRect l="-96932" r="-96932"/>
            </a:stretch>
          </a:blipFill>
          <a:ln w="28575" cap="rnd">
            <a:solidFill>
              <a:srgbClr val="000000"/>
            </a:solidFill>
            <a:prstDash val="lgDash"/>
            <a:round/>
          </a:ln>
        </p:spPr>
        <p:txBody>
          <a:bodyPr/>
          <a:lstStyle/>
          <a:p>
            <a:endParaRPr lang="en-US"/>
          </a:p>
        </p:txBody>
      </p:sp>
      <p:sp>
        <p:nvSpPr>
          <p:cNvPr id="7" name="Freeform 7"/>
          <p:cNvSpPr/>
          <p:nvPr/>
        </p:nvSpPr>
        <p:spPr>
          <a:xfrm>
            <a:off x="13733851" y="3578759"/>
            <a:ext cx="482025" cy="354514"/>
          </a:xfrm>
          <a:custGeom>
            <a:avLst/>
            <a:gdLst/>
            <a:ahLst/>
            <a:cxnLst/>
            <a:rect l="l" t="t" r="r" b="b"/>
            <a:pathLst>
              <a:path w="482025" h="354514">
                <a:moveTo>
                  <a:pt x="0" y="0"/>
                </a:moveTo>
                <a:lnTo>
                  <a:pt x="482025" y="0"/>
                </a:lnTo>
                <a:lnTo>
                  <a:pt x="482025" y="354515"/>
                </a:lnTo>
                <a:lnTo>
                  <a:pt x="0" y="354515"/>
                </a:lnTo>
                <a:lnTo>
                  <a:pt x="0" y="0"/>
                </a:lnTo>
                <a:close/>
              </a:path>
            </a:pathLst>
          </a:custGeom>
          <a:blipFill>
            <a:blip r:embed="rId5">
              <a:extLst>
                <a:ext uri="{96DAC541-7B7A-43D3-8B79-37D633B846F1}">
                  <asvg:svgBlip xmlns:asvg="http://schemas.microsoft.com/office/drawing/2016/SVG/main" r:embed="rId6"/>
                </a:ext>
              </a:extLst>
            </a:blip>
            <a:stretch>
              <a:fillRect r="-205614" b="-5442"/>
            </a:stretch>
          </a:blipFill>
        </p:spPr>
        <p:txBody>
          <a:bodyPr/>
          <a:lstStyle/>
          <a:p>
            <a:endParaRPr lang="en-US"/>
          </a:p>
        </p:txBody>
      </p:sp>
      <p:sp>
        <p:nvSpPr>
          <p:cNvPr id="8" name="Freeform 8"/>
          <p:cNvSpPr/>
          <p:nvPr/>
        </p:nvSpPr>
        <p:spPr>
          <a:xfrm>
            <a:off x="13423801" y="4219024"/>
            <a:ext cx="482025" cy="354514"/>
          </a:xfrm>
          <a:custGeom>
            <a:avLst/>
            <a:gdLst/>
            <a:ahLst/>
            <a:cxnLst/>
            <a:rect l="l" t="t" r="r" b="b"/>
            <a:pathLst>
              <a:path w="482025" h="354514">
                <a:moveTo>
                  <a:pt x="0" y="0"/>
                </a:moveTo>
                <a:lnTo>
                  <a:pt x="482025" y="0"/>
                </a:lnTo>
                <a:lnTo>
                  <a:pt x="482025" y="354514"/>
                </a:lnTo>
                <a:lnTo>
                  <a:pt x="0" y="354514"/>
                </a:lnTo>
                <a:lnTo>
                  <a:pt x="0" y="0"/>
                </a:lnTo>
                <a:close/>
              </a:path>
            </a:pathLst>
          </a:custGeom>
          <a:blipFill>
            <a:blip r:embed="rId5">
              <a:extLst>
                <a:ext uri="{96DAC541-7B7A-43D3-8B79-37D633B846F1}">
                  <asvg:svgBlip xmlns:asvg="http://schemas.microsoft.com/office/drawing/2016/SVG/main" r:embed="rId6"/>
                </a:ext>
              </a:extLst>
            </a:blip>
            <a:stretch>
              <a:fillRect r="-205614" b="-5442"/>
            </a:stretch>
          </a:blipFill>
        </p:spPr>
        <p:txBody>
          <a:bodyPr/>
          <a:lstStyle/>
          <a:p>
            <a:endParaRPr lang="en-US"/>
          </a:p>
        </p:txBody>
      </p:sp>
      <p:sp>
        <p:nvSpPr>
          <p:cNvPr id="9" name="TextBox 9"/>
          <p:cNvSpPr txBox="1"/>
          <p:nvPr/>
        </p:nvSpPr>
        <p:spPr>
          <a:xfrm>
            <a:off x="1924810" y="782074"/>
            <a:ext cx="4719039" cy="781684"/>
          </a:xfrm>
          <a:prstGeom prst="rect">
            <a:avLst/>
          </a:prstGeom>
        </p:spPr>
        <p:txBody>
          <a:bodyPr lIns="0" tIns="0" rIns="0" bIns="0" rtlCol="0" anchor="t">
            <a:spAutoFit/>
          </a:bodyPr>
          <a:lstStyle/>
          <a:p>
            <a:pPr algn="ctr">
              <a:lnSpc>
                <a:spcPts val="5740"/>
              </a:lnSpc>
            </a:pPr>
            <a:r>
              <a:rPr lang="en-US" sz="4100">
                <a:solidFill>
                  <a:srgbClr val="000000"/>
                </a:solidFill>
                <a:latin typeface="Bungee"/>
              </a:rPr>
              <a:t>Chương 3</a:t>
            </a:r>
          </a:p>
        </p:txBody>
      </p:sp>
      <p:sp>
        <p:nvSpPr>
          <p:cNvPr id="10" name="TextBox 10"/>
          <p:cNvSpPr txBox="1"/>
          <p:nvPr/>
        </p:nvSpPr>
        <p:spPr>
          <a:xfrm>
            <a:off x="1924810" y="1849191"/>
            <a:ext cx="4486870" cy="646416"/>
          </a:xfrm>
          <a:prstGeom prst="rect">
            <a:avLst/>
          </a:prstGeom>
        </p:spPr>
        <p:txBody>
          <a:bodyPr lIns="0" tIns="0" rIns="0" bIns="0" rtlCol="0" anchor="t">
            <a:spAutoFit/>
          </a:bodyPr>
          <a:lstStyle/>
          <a:p>
            <a:pPr marL="820537" lvl="1" indent="-410269" algn="ctr">
              <a:lnSpc>
                <a:spcPts val="5320"/>
              </a:lnSpc>
              <a:buFont typeface="Arial"/>
              <a:buChar char="•"/>
            </a:pPr>
            <a:r>
              <a:rPr lang="en-US" sz="3800">
                <a:solidFill>
                  <a:srgbClr val="000000"/>
                </a:solidFill>
                <a:latin typeface="Paytone One"/>
              </a:rPr>
              <a:t>Mô tả bài toán </a:t>
            </a:r>
          </a:p>
        </p:txBody>
      </p:sp>
      <p:sp>
        <p:nvSpPr>
          <p:cNvPr id="11" name="TextBox 11"/>
          <p:cNvSpPr txBox="1"/>
          <p:nvPr/>
        </p:nvSpPr>
        <p:spPr>
          <a:xfrm>
            <a:off x="2500421" y="2705157"/>
            <a:ext cx="6180826" cy="562644"/>
          </a:xfrm>
          <a:prstGeom prst="rect">
            <a:avLst/>
          </a:prstGeom>
        </p:spPr>
        <p:txBody>
          <a:bodyPr lIns="0" tIns="0" rIns="0" bIns="0" rtlCol="0" anchor="t">
            <a:spAutoFit/>
          </a:bodyPr>
          <a:lstStyle/>
          <a:p>
            <a:pPr marL="722979" lvl="1" indent="-361489">
              <a:lnSpc>
                <a:spcPts val="4688"/>
              </a:lnSpc>
              <a:buFont typeface="Arial"/>
              <a:buChar char="•"/>
            </a:pPr>
            <a:r>
              <a:rPr lang="en-US" sz="3348">
                <a:solidFill>
                  <a:srgbClr val="000000"/>
                </a:solidFill>
                <a:latin typeface="Paytone One"/>
              </a:rPr>
              <a:t>Xác định cấu trúc:</a:t>
            </a:r>
          </a:p>
        </p:txBody>
      </p:sp>
      <p:sp>
        <p:nvSpPr>
          <p:cNvPr id="12" name="TextBox 12"/>
          <p:cNvSpPr txBox="1"/>
          <p:nvPr/>
        </p:nvSpPr>
        <p:spPr>
          <a:xfrm>
            <a:off x="13905826" y="1391356"/>
            <a:ext cx="2940486" cy="1581136"/>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Paytone One"/>
              </a:rPr>
              <a:t>Sơ đồ giao diện website bán trà sữa</a:t>
            </a:r>
          </a:p>
        </p:txBody>
      </p:sp>
      <p:sp>
        <p:nvSpPr>
          <p:cNvPr id="13" name="Freeform 13"/>
          <p:cNvSpPr/>
          <p:nvPr/>
        </p:nvSpPr>
        <p:spPr>
          <a:xfrm>
            <a:off x="14538786" y="-38101"/>
            <a:ext cx="3927179" cy="827743"/>
          </a:xfrm>
          <a:custGeom>
            <a:avLst/>
            <a:gdLst/>
            <a:ahLst/>
            <a:cxnLst/>
            <a:rect l="l" t="t" r="r" b="b"/>
            <a:pathLst>
              <a:path w="3927179" h="1392364">
                <a:moveTo>
                  <a:pt x="0" y="0"/>
                </a:moveTo>
                <a:lnTo>
                  <a:pt x="3927179" y="0"/>
                </a:lnTo>
                <a:lnTo>
                  <a:pt x="3927179" y="1392364"/>
                </a:lnTo>
                <a:lnTo>
                  <a:pt x="0" y="1392364"/>
                </a:lnTo>
                <a:lnTo>
                  <a:pt x="0" y="0"/>
                </a:lnTo>
                <a:close/>
              </a:path>
            </a:pathLst>
          </a:custGeom>
          <a:blipFill>
            <a:blip r:embed="rId7">
              <a:extLst>
                <a:ext uri="{96DAC541-7B7A-43D3-8B79-37D633B846F1}">
                  <asvg:svgBlip xmlns:asvg="http://schemas.microsoft.com/office/drawing/2016/SVG/main" r:embed="rId8"/>
                </a:ext>
              </a:extLst>
            </a:blip>
            <a:srcRect/>
            <a:stretch>
              <a:fillRect t="-68212" r="4532"/>
            </a:stretch>
          </a:blipFill>
        </p:spPr>
        <p:txBody>
          <a:bodyPr/>
          <a:lstStyle/>
          <a:p>
            <a:endParaRPr lang="en-US"/>
          </a:p>
        </p:txBody>
      </p:sp>
      <p:pic>
        <p:nvPicPr>
          <p:cNvPr id="14" name="Picture 14"/>
          <p:cNvPicPr>
            <a:picLocks noChangeAspect="1"/>
          </p:cNvPicPr>
          <p:nvPr/>
        </p:nvPicPr>
        <p:blipFill>
          <a:blip r:embed="rId9"/>
          <a:srcRect/>
          <a:stretch>
            <a:fillRect/>
          </a:stretch>
        </p:blipFill>
        <p:spPr>
          <a:xfrm>
            <a:off x="1028700" y="6263050"/>
            <a:ext cx="3645780" cy="2995250"/>
          </a:xfrm>
          <a:prstGeom prst="rect">
            <a:avLst/>
          </a:prstGeom>
        </p:spPr>
      </p:pic>
      <p:sp>
        <p:nvSpPr>
          <p:cNvPr id="15" name="Freeform 15"/>
          <p:cNvSpPr/>
          <p:nvPr/>
        </p:nvSpPr>
        <p:spPr>
          <a:xfrm rot="5400000">
            <a:off x="128990" y="4620351"/>
            <a:ext cx="5905441" cy="5905441"/>
          </a:xfrm>
          <a:custGeom>
            <a:avLst/>
            <a:gdLst/>
            <a:ahLst/>
            <a:cxnLst/>
            <a:rect l="l" t="t" r="r" b="b"/>
            <a:pathLst>
              <a:path w="5905441" h="5905441">
                <a:moveTo>
                  <a:pt x="0" y="0"/>
                </a:moveTo>
                <a:lnTo>
                  <a:pt x="5905441" y="0"/>
                </a:lnTo>
                <a:lnTo>
                  <a:pt x="5905441" y="5905441"/>
                </a:lnTo>
                <a:lnTo>
                  <a:pt x="0" y="5905441"/>
                </a:lnTo>
                <a:lnTo>
                  <a:pt x="0" y="0"/>
                </a:lnTo>
                <a:close/>
              </a:path>
            </a:pathLst>
          </a:custGeom>
          <a:blipFill>
            <a:blip r:embed="rId10">
              <a:alphaModFix amt="9999"/>
              <a:extLst>
                <a:ext uri="{96DAC541-7B7A-43D3-8B79-37D633B846F1}">
                  <asvg:svgBlip xmlns:asvg="http://schemas.microsoft.com/office/drawing/2016/SVG/main" r:embed="rId11"/>
                </a:ext>
              </a:extLst>
            </a:blip>
            <a:stretch>
              <a:fillRect/>
            </a:stretch>
          </a:blipFill>
        </p:spPr>
        <p:txBody>
          <a:bodyPr/>
          <a:lstStyle/>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0126" y="597909"/>
            <a:ext cx="4944305" cy="1003227"/>
            <a:chOff x="0" y="0"/>
            <a:chExt cx="12153875" cy="2466090"/>
          </a:xfrm>
        </p:grpSpPr>
        <p:sp>
          <p:nvSpPr>
            <p:cNvPr id="3" name="Freeform 3"/>
            <p:cNvSpPr/>
            <p:nvPr/>
          </p:nvSpPr>
          <p:spPr>
            <a:xfrm>
              <a:off x="0" y="0"/>
              <a:ext cx="12153875" cy="2466090"/>
            </a:xfrm>
            <a:custGeom>
              <a:avLst/>
              <a:gdLst/>
              <a:ahLst/>
              <a:cxnLst/>
              <a:rect l="l" t="t" r="r" b="b"/>
              <a:pathLst>
                <a:path w="12153875" h="2466090">
                  <a:moveTo>
                    <a:pt x="12029415" y="2466090"/>
                  </a:moveTo>
                  <a:lnTo>
                    <a:pt x="124460" y="2466090"/>
                  </a:lnTo>
                  <a:cubicBezTo>
                    <a:pt x="55880" y="2466090"/>
                    <a:pt x="0" y="2410210"/>
                    <a:pt x="0" y="2341630"/>
                  </a:cubicBezTo>
                  <a:lnTo>
                    <a:pt x="0" y="124460"/>
                  </a:lnTo>
                  <a:cubicBezTo>
                    <a:pt x="0" y="55880"/>
                    <a:pt x="55880" y="0"/>
                    <a:pt x="124460" y="0"/>
                  </a:cubicBezTo>
                  <a:lnTo>
                    <a:pt x="12029415" y="0"/>
                  </a:lnTo>
                  <a:cubicBezTo>
                    <a:pt x="12097995" y="0"/>
                    <a:pt x="12153875" y="55880"/>
                    <a:pt x="12153875" y="124460"/>
                  </a:cubicBezTo>
                  <a:lnTo>
                    <a:pt x="12153875" y="2341630"/>
                  </a:lnTo>
                  <a:cubicBezTo>
                    <a:pt x="12153875" y="2410210"/>
                    <a:pt x="12097995" y="2466090"/>
                    <a:pt x="12029415" y="2466090"/>
                  </a:cubicBezTo>
                  <a:close/>
                </a:path>
              </a:pathLst>
            </a:custGeom>
            <a:solidFill>
              <a:srgbClr val="37C9EF"/>
            </a:solidFill>
          </p:spPr>
          <p:txBody>
            <a:bodyPr/>
            <a:lstStyle/>
            <a:p>
              <a:endParaRPr lang="en-US"/>
            </a:p>
          </p:txBody>
        </p:sp>
      </p:grpSp>
      <p:sp>
        <p:nvSpPr>
          <p:cNvPr id="4" name="Freeform 4"/>
          <p:cNvSpPr/>
          <p:nvPr/>
        </p:nvSpPr>
        <p:spPr>
          <a:xfrm>
            <a:off x="512608" y="394819"/>
            <a:ext cx="2824405" cy="1267761"/>
          </a:xfrm>
          <a:custGeom>
            <a:avLst/>
            <a:gdLst/>
            <a:ahLst/>
            <a:cxnLst/>
            <a:rect l="l" t="t" r="r" b="b"/>
            <a:pathLst>
              <a:path w="2824405" h="1267761">
                <a:moveTo>
                  <a:pt x="0" y="0"/>
                </a:moveTo>
                <a:lnTo>
                  <a:pt x="2824405" y="0"/>
                </a:lnTo>
                <a:lnTo>
                  <a:pt x="2824405" y="1267762"/>
                </a:lnTo>
                <a:lnTo>
                  <a:pt x="0" y="1267762"/>
                </a:lnTo>
                <a:lnTo>
                  <a:pt x="0" y="0"/>
                </a:lnTo>
                <a:close/>
              </a:path>
            </a:pathLst>
          </a:custGeom>
          <a:blipFill>
            <a:blip r:embed="rId2"/>
            <a:stretch>
              <a:fillRect l="-11279" b="-20416"/>
            </a:stretch>
          </a:blipFill>
        </p:spPr>
        <p:txBody>
          <a:bodyPr/>
          <a:lstStyle/>
          <a:p>
            <a:endParaRPr lang="en-US"/>
          </a:p>
        </p:txBody>
      </p:sp>
      <p:sp>
        <p:nvSpPr>
          <p:cNvPr id="5" name="Freeform 5"/>
          <p:cNvSpPr/>
          <p:nvPr/>
        </p:nvSpPr>
        <p:spPr>
          <a:xfrm>
            <a:off x="14538786" y="-602721"/>
            <a:ext cx="3927179" cy="1392364"/>
          </a:xfrm>
          <a:custGeom>
            <a:avLst/>
            <a:gdLst/>
            <a:ahLst/>
            <a:cxnLst/>
            <a:rect l="l" t="t" r="r" b="b"/>
            <a:pathLst>
              <a:path w="3927179" h="1392364">
                <a:moveTo>
                  <a:pt x="0" y="0"/>
                </a:moveTo>
                <a:lnTo>
                  <a:pt x="3927179" y="0"/>
                </a:lnTo>
                <a:lnTo>
                  <a:pt x="3927179" y="1392364"/>
                </a:lnTo>
                <a:lnTo>
                  <a:pt x="0" y="13923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10098678" y="1409402"/>
            <a:ext cx="7160622" cy="7404320"/>
          </a:xfrm>
          <a:custGeom>
            <a:avLst/>
            <a:gdLst/>
            <a:ahLst/>
            <a:cxnLst/>
            <a:rect l="l" t="t" r="r" b="b"/>
            <a:pathLst>
              <a:path w="7160622" h="7404320">
                <a:moveTo>
                  <a:pt x="0" y="0"/>
                </a:moveTo>
                <a:lnTo>
                  <a:pt x="7160622" y="0"/>
                </a:lnTo>
                <a:lnTo>
                  <a:pt x="7160622" y="7404320"/>
                </a:lnTo>
                <a:lnTo>
                  <a:pt x="0" y="7404320"/>
                </a:lnTo>
                <a:lnTo>
                  <a:pt x="0" y="0"/>
                </a:lnTo>
                <a:close/>
              </a:path>
            </a:pathLst>
          </a:custGeom>
          <a:blipFill>
            <a:blip r:embed="rId5"/>
            <a:stretch>
              <a:fillRect l="-55624" r="-55624"/>
            </a:stretch>
          </a:blipFill>
        </p:spPr>
        <p:txBody>
          <a:bodyPr/>
          <a:lstStyle/>
          <a:p>
            <a:endParaRPr lang="en-US"/>
          </a:p>
        </p:txBody>
      </p:sp>
      <p:sp>
        <p:nvSpPr>
          <p:cNvPr id="7" name="TextBox 7"/>
          <p:cNvSpPr txBox="1"/>
          <p:nvPr/>
        </p:nvSpPr>
        <p:spPr>
          <a:xfrm>
            <a:off x="1998806" y="819452"/>
            <a:ext cx="4719039" cy="781684"/>
          </a:xfrm>
          <a:prstGeom prst="rect">
            <a:avLst/>
          </a:prstGeom>
        </p:spPr>
        <p:txBody>
          <a:bodyPr lIns="0" tIns="0" rIns="0" bIns="0" rtlCol="0" anchor="t">
            <a:spAutoFit/>
          </a:bodyPr>
          <a:lstStyle/>
          <a:p>
            <a:pPr algn="ctr">
              <a:lnSpc>
                <a:spcPts val="5740"/>
              </a:lnSpc>
            </a:pPr>
            <a:r>
              <a:rPr lang="en-US" sz="4100">
                <a:solidFill>
                  <a:srgbClr val="000000"/>
                </a:solidFill>
                <a:latin typeface="Bungee"/>
              </a:rPr>
              <a:t>Chương 3</a:t>
            </a:r>
          </a:p>
        </p:txBody>
      </p:sp>
      <p:sp>
        <p:nvSpPr>
          <p:cNvPr id="8" name="TextBox 8"/>
          <p:cNvSpPr txBox="1"/>
          <p:nvPr/>
        </p:nvSpPr>
        <p:spPr>
          <a:xfrm>
            <a:off x="1924810" y="1849191"/>
            <a:ext cx="4486870" cy="646416"/>
          </a:xfrm>
          <a:prstGeom prst="rect">
            <a:avLst/>
          </a:prstGeom>
        </p:spPr>
        <p:txBody>
          <a:bodyPr lIns="0" tIns="0" rIns="0" bIns="0" rtlCol="0" anchor="t">
            <a:spAutoFit/>
          </a:bodyPr>
          <a:lstStyle/>
          <a:p>
            <a:pPr marL="820537" lvl="1" indent="-410269" algn="ctr">
              <a:lnSpc>
                <a:spcPts val="5320"/>
              </a:lnSpc>
              <a:buFont typeface="Arial"/>
              <a:buChar char="•"/>
            </a:pPr>
            <a:r>
              <a:rPr lang="en-US" sz="3800">
                <a:solidFill>
                  <a:srgbClr val="000000"/>
                </a:solidFill>
                <a:latin typeface="Paytone One"/>
              </a:rPr>
              <a:t>Mô tả bài toán </a:t>
            </a:r>
          </a:p>
        </p:txBody>
      </p:sp>
      <p:sp>
        <p:nvSpPr>
          <p:cNvPr id="9" name="TextBox 9"/>
          <p:cNvSpPr txBox="1"/>
          <p:nvPr/>
        </p:nvSpPr>
        <p:spPr>
          <a:xfrm>
            <a:off x="2500421" y="2705157"/>
            <a:ext cx="6180826" cy="562644"/>
          </a:xfrm>
          <a:prstGeom prst="rect">
            <a:avLst/>
          </a:prstGeom>
        </p:spPr>
        <p:txBody>
          <a:bodyPr lIns="0" tIns="0" rIns="0" bIns="0" rtlCol="0" anchor="t">
            <a:spAutoFit/>
          </a:bodyPr>
          <a:lstStyle/>
          <a:p>
            <a:pPr marL="722979" lvl="1" indent="-361489">
              <a:lnSpc>
                <a:spcPts val="4688"/>
              </a:lnSpc>
              <a:buFont typeface="Arial"/>
              <a:buChar char="•"/>
            </a:pPr>
            <a:r>
              <a:rPr lang="en-US" sz="3348">
                <a:solidFill>
                  <a:srgbClr val="000000"/>
                </a:solidFill>
                <a:latin typeface="Paytone One"/>
              </a:rPr>
              <a:t>Wireframing:</a:t>
            </a:r>
          </a:p>
        </p:txBody>
      </p:sp>
      <p:sp>
        <p:nvSpPr>
          <p:cNvPr id="10" name="TextBox 10"/>
          <p:cNvSpPr txBox="1"/>
          <p:nvPr/>
        </p:nvSpPr>
        <p:spPr>
          <a:xfrm>
            <a:off x="2268438" y="3405752"/>
            <a:ext cx="7417440" cy="2056151"/>
          </a:xfrm>
          <a:prstGeom prst="rect">
            <a:avLst/>
          </a:prstGeom>
        </p:spPr>
        <p:txBody>
          <a:bodyPr lIns="0" tIns="0" rIns="0" bIns="0" rtlCol="0" anchor="t">
            <a:spAutoFit/>
          </a:bodyPr>
          <a:lstStyle/>
          <a:p>
            <a:pPr algn="just">
              <a:lnSpc>
                <a:spcPts val="5318"/>
              </a:lnSpc>
            </a:pPr>
            <a:r>
              <a:rPr lang="en-US" sz="3799">
                <a:solidFill>
                  <a:srgbClr val="000000"/>
                </a:solidFill>
                <a:latin typeface="Arial"/>
              </a:rPr>
              <a:t>-  Xác định vị trí các phần tử</a:t>
            </a:r>
          </a:p>
          <a:p>
            <a:pPr algn="just">
              <a:lnSpc>
                <a:spcPts val="5318"/>
              </a:lnSpc>
              <a:spcBef>
                <a:spcPct val="0"/>
              </a:spcBef>
            </a:pPr>
            <a:r>
              <a:rPr lang="en-US" sz="3799">
                <a:solidFill>
                  <a:srgbClr val="000000"/>
                </a:solidFill>
                <a:latin typeface="Arial"/>
              </a:rPr>
              <a:t>- Cấu trúc và điều hướng trang web dễ hiểu.</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0126" y="597909"/>
            <a:ext cx="4944305" cy="1003227"/>
            <a:chOff x="0" y="0"/>
            <a:chExt cx="12153875" cy="2466090"/>
          </a:xfrm>
        </p:grpSpPr>
        <p:sp>
          <p:nvSpPr>
            <p:cNvPr id="3" name="Freeform 3"/>
            <p:cNvSpPr/>
            <p:nvPr/>
          </p:nvSpPr>
          <p:spPr>
            <a:xfrm>
              <a:off x="0" y="0"/>
              <a:ext cx="12153875" cy="2466090"/>
            </a:xfrm>
            <a:custGeom>
              <a:avLst/>
              <a:gdLst/>
              <a:ahLst/>
              <a:cxnLst/>
              <a:rect l="l" t="t" r="r" b="b"/>
              <a:pathLst>
                <a:path w="12153875" h="2466090">
                  <a:moveTo>
                    <a:pt x="12029415" y="2466090"/>
                  </a:moveTo>
                  <a:lnTo>
                    <a:pt x="124460" y="2466090"/>
                  </a:lnTo>
                  <a:cubicBezTo>
                    <a:pt x="55880" y="2466090"/>
                    <a:pt x="0" y="2410210"/>
                    <a:pt x="0" y="2341630"/>
                  </a:cubicBezTo>
                  <a:lnTo>
                    <a:pt x="0" y="124460"/>
                  </a:lnTo>
                  <a:cubicBezTo>
                    <a:pt x="0" y="55880"/>
                    <a:pt x="55880" y="0"/>
                    <a:pt x="124460" y="0"/>
                  </a:cubicBezTo>
                  <a:lnTo>
                    <a:pt x="12029415" y="0"/>
                  </a:lnTo>
                  <a:cubicBezTo>
                    <a:pt x="12097995" y="0"/>
                    <a:pt x="12153875" y="55880"/>
                    <a:pt x="12153875" y="124460"/>
                  </a:cubicBezTo>
                  <a:lnTo>
                    <a:pt x="12153875" y="2341630"/>
                  </a:lnTo>
                  <a:cubicBezTo>
                    <a:pt x="12153875" y="2410210"/>
                    <a:pt x="12097995" y="2466090"/>
                    <a:pt x="12029415" y="2466090"/>
                  </a:cubicBezTo>
                  <a:close/>
                </a:path>
              </a:pathLst>
            </a:custGeom>
            <a:solidFill>
              <a:srgbClr val="37C9EF"/>
            </a:solidFill>
          </p:spPr>
          <p:txBody>
            <a:bodyPr/>
            <a:lstStyle/>
            <a:p>
              <a:endParaRPr lang="en-US"/>
            </a:p>
          </p:txBody>
        </p:sp>
      </p:grpSp>
      <p:sp>
        <p:nvSpPr>
          <p:cNvPr id="4" name="Freeform 4"/>
          <p:cNvSpPr/>
          <p:nvPr/>
        </p:nvSpPr>
        <p:spPr>
          <a:xfrm>
            <a:off x="512608" y="394819"/>
            <a:ext cx="2824405" cy="1267761"/>
          </a:xfrm>
          <a:custGeom>
            <a:avLst/>
            <a:gdLst/>
            <a:ahLst/>
            <a:cxnLst/>
            <a:rect l="l" t="t" r="r" b="b"/>
            <a:pathLst>
              <a:path w="2824405" h="1267761">
                <a:moveTo>
                  <a:pt x="0" y="0"/>
                </a:moveTo>
                <a:lnTo>
                  <a:pt x="2824405" y="0"/>
                </a:lnTo>
                <a:lnTo>
                  <a:pt x="2824405" y="1267762"/>
                </a:lnTo>
                <a:lnTo>
                  <a:pt x="0" y="1267762"/>
                </a:lnTo>
                <a:lnTo>
                  <a:pt x="0" y="0"/>
                </a:lnTo>
                <a:close/>
              </a:path>
            </a:pathLst>
          </a:custGeom>
          <a:blipFill>
            <a:blip r:embed="rId2"/>
            <a:stretch>
              <a:fillRect l="-11279" b="-20416"/>
            </a:stretch>
          </a:blipFill>
        </p:spPr>
        <p:txBody>
          <a:bodyPr/>
          <a:lstStyle/>
          <a:p>
            <a:endParaRPr lang="en-US"/>
          </a:p>
        </p:txBody>
      </p:sp>
      <p:sp>
        <p:nvSpPr>
          <p:cNvPr id="5" name="Freeform 5"/>
          <p:cNvSpPr/>
          <p:nvPr/>
        </p:nvSpPr>
        <p:spPr>
          <a:xfrm>
            <a:off x="14538786" y="38099"/>
            <a:ext cx="3927179" cy="751543"/>
          </a:xfrm>
          <a:custGeom>
            <a:avLst/>
            <a:gdLst/>
            <a:ahLst/>
            <a:cxnLst/>
            <a:rect l="l" t="t" r="r" b="b"/>
            <a:pathLst>
              <a:path w="3927179" h="1392364">
                <a:moveTo>
                  <a:pt x="0" y="0"/>
                </a:moveTo>
                <a:lnTo>
                  <a:pt x="3927179" y="0"/>
                </a:lnTo>
                <a:lnTo>
                  <a:pt x="3927179" y="1392364"/>
                </a:lnTo>
                <a:lnTo>
                  <a:pt x="0" y="1392364"/>
                </a:lnTo>
                <a:lnTo>
                  <a:pt x="0" y="0"/>
                </a:lnTo>
                <a:close/>
              </a:path>
            </a:pathLst>
          </a:custGeom>
          <a:blipFill>
            <a:blip r:embed="rId3">
              <a:extLst>
                <a:ext uri="{96DAC541-7B7A-43D3-8B79-37D633B846F1}">
                  <asvg:svgBlip xmlns:asvg="http://schemas.microsoft.com/office/drawing/2016/SVG/main" r:embed="rId4"/>
                </a:ext>
              </a:extLst>
            </a:blip>
            <a:srcRect/>
            <a:stretch>
              <a:fillRect t="-85268" b="1"/>
            </a:stretch>
          </a:blipFill>
        </p:spPr>
        <p:txBody>
          <a:bodyPr/>
          <a:lstStyle/>
          <a:p>
            <a:endParaRPr lang="en-US"/>
          </a:p>
        </p:txBody>
      </p:sp>
      <p:sp>
        <p:nvSpPr>
          <p:cNvPr id="6" name="Freeform 6"/>
          <p:cNvSpPr/>
          <p:nvPr/>
        </p:nvSpPr>
        <p:spPr>
          <a:xfrm>
            <a:off x="9413480" y="3901944"/>
            <a:ext cx="7845820" cy="5017945"/>
          </a:xfrm>
          <a:custGeom>
            <a:avLst/>
            <a:gdLst/>
            <a:ahLst/>
            <a:cxnLst/>
            <a:rect l="l" t="t" r="r" b="b"/>
            <a:pathLst>
              <a:path w="7845820" h="5017945">
                <a:moveTo>
                  <a:pt x="0" y="0"/>
                </a:moveTo>
                <a:lnTo>
                  <a:pt x="7845820" y="0"/>
                </a:lnTo>
                <a:lnTo>
                  <a:pt x="7845820" y="5017945"/>
                </a:lnTo>
                <a:lnTo>
                  <a:pt x="0" y="5017945"/>
                </a:lnTo>
                <a:lnTo>
                  <a:pt x="0" y="0"/>
                </a:lnTo>
                <a:close/>
              </a:path>
            </a:pathLst>
          </a:custGeom>
          <a:blipFill>
            <a:blip r:embed="rId5"/>
            <a:stretch>
              <a:fillRect r="-4665" b="-69639"/>
            </a:stretch>
          </a:blipFill>
        </p:spPr>
        <p:txBody>
          <a:bodyPr/>
          <a:lstStyle/>
          <a:p>
            <a:endParaRPr lang="en-US"/>
          </a:p>
        </p:txBody>
      </p:sp>
      <p:sp>
        <p:nvSpPr>
          <p:cNvPr id="7" name="TextBox 7"/>
          <p:cNvSpPr txBox="1"/>
          <p:nvPr/>
        </p:nvSpPr>
        <p:spPr>
          <a:xfrm>
            <a:off x="1924810" y="797966"/>
            <a:ext cx="4719039" cy="781684"/>
          </a:xfrm>
          <a:prstGeom prst="rect">
            <a:avLst/>
          </a:prstGeom>
        </p:spPr>
        <p:txBody>
          <a:bodyPr lIns="0" tIns="0" rIns="0" bIns="0" rtlCol="0" anchor="t">
            <a:spAutoFit/>
          </a:bodyPr>
          <a:lstStyle/>
          <a:p>
            <a:pPr algn="ctr">
              <a:lnSpc>
                <a:spcPts val="5740"/>
              </a:lnSpc>
            </a:pPr>
            <a:r>
              <a:rPr lang="en-US" sz="4100">
                <a:solidFill>
                  <a:srgbClr val="000000"/>
                </a:solidFill>
                <a:latin typeface="Bungee"/>
              </a:rPr>
              <a:t>Chương 3</a:t>
            </a:r>
          </a:p>
        </p:txBody>
      </p:sp>
      <p:sp>
        <p:nvSpPr>
          <p:cNvPr id="8" name="TextBox 8"/>
          <p:cNvSpPr txBox="1"/>
          <p:nvPr/>
        </p:nvSpPr>
        <p:spPr>
          <a:xfrm>
            <a:off x="1924810" y="1849191"/>
            <a:ext cx="4486870" cy="646416"/>
          </a:xfrm>
          <a:prstGeom prst="rect">
            <a:avLst/>
          </a:prstGeom>
        </p:spPr>
        <p:txBody>
          <a:bodyPr lIns="0" tIns="0" rIns="0" bIns="0" rtlCol="0" anchor="t">
            <a:spAutoFit/>
          </a:bodyPr>
          <a:lstStyle/>
          <a:p>
            <a:pPr marL="820537" lvl="1" indent="-410269" algn="ctr">
              <a:lnSpc>
                <a:spcPts val="5320"/>
              </a:lnSpc>
              <a:buFont typeface="Arial"/>
              <a:buChar char="•"/>
            </a:pPr>
            <a:r>
              <a:rPr lang="en-US" sz="3800">
                <a:solidFill>
                  <a:srgbClr val="000000"/>
                </a:solidFill>
                <a:latin typeface="Paytone One"/>
              </a:rPr>
              <a:t>Mô tả bài toán </a:t>
            </a:r>
          </a:p>
        </p:txBody>
      </p:sp>
      <p:sp>
        <p:nvSpPr>
          <p:cNvPr id="9" name="TextBox 9"/>
          <p:cNvSpPr txBox="1"/>
          <p:nvPr/>
        </p:nvSpPr>
        <p:spPr>
          <a:xfrm>
            <a:off x="2500421" y="2705157"/>
            <a:ext cx="6180826" cy="562644"/>
          </a:xfrm>
          <a:prstGeom prst="rect">
            <a:avLst/>
          </a:prstGeom>
        </p:spPr>
        <p:txBody>
          <a:bodyPr lIns="0" tIns="0" rIns="0" bIns="0" rtlCol="0" anchor="t">
            <a:spAutoFit/>
          </a:bodyPr>
          <a:lstStyle/>
          <a:p>
            <a:pPr marL="722979" lvl="1" indent="-361489">
              <a:lnSpc>
                <a:spcPts val="4688"/>
              </a:lnSpc>
              <a:buFont typeface="Arial"/>
              <a:buChar char="•"/>
            </a:pPr>
            <a:r>
              <a:rPr lang="en-US" sz="3348">
                <a:solidFill>
                  <a:srgbClr val="000000"/>
                </a:solidFill>
                <a:latin typeface="Paytone One"/>
              </a:rPr>
              <a:t>Thiết kế giao diện:</a:t>
            </a:r>
          </a:p>
        </p:txBody>
      </p:sp>
      <p:sp>
        <p:nvSpPr>
          <p:cNvPr id="10" name="TextBox 10"/>
          <p:cNvSpPr txBox="1"/>
          <p:nvPr/>
        </p:nvSpPr>
        <p:spPr>
          <a:xfrm>
            <a:off x="2944018" y="3312707"/>
            <a:ext cx="6180826" cy="546134"/>
          </a:xfrm>
          <a:prstGeom prst="rect">
            <a:avLst/>
          </a:prstGeom>
        </p:spPr>
        <p:txBody>
          <a:bodyPr lIns="0" tIns="0" rIns="0" bIns="0" rtlCol="0" anchor="t">
            <a:spAutoFit/>
          </a:bodyPr>
          <a:lstStyle/>
          <a:p>
            <a:pPr marL="701389" lvl="1" indent="-350695">
              <a:lnSpc>
                <a:spcPts val="4548"/>
              </a:lnSpc>
              <a:buFont typeface="Arial"/>
              <a:buChar char="•"/>
            </a:pPr>
            <a:r>
              <a:rPr lang="en-US" sz="3248">
                <a:solidFill>
                  <a:srgbClr val="000000"/>
                </a:solidFill>
                <a:latin typeface="Paytone One"/>
              </a:rPr>
              <a:t>Đặc tả giao diện:</a:t>
            </a:r>
          </a:p>
        </p:txBody>
      </p:sp>
      <p:sp>
        <p:nvSpPr>
          <p:cNvPr id="11" name="TextBox 11"/>
          <p:cNvSpPr txBox="1"/>
          <p:nvPr/>
        </p:nvSpPr>
        <p:spPr>
          <a:xfrm>
            <a:off x="2500421" y="3973141"/>
            <a:ext cx="6875562" cy="4723151"/>
          </a:xfrm>
          <a:prstGeom prst="rect">
            <a:avLst/>
          </a:prstGeom>
        </p:spPr>
        <p:txBody>
          <a:bodyPr lIns="0" tIns="0" rIns="0" bIns="0" rtlCol="0" anchor="t">
            <a:spAutoFit/>
          </a:bodyPr>
          <a:lstStyle/>
          <a:p>
            <a:pPr marL="820238" lvl="1" indent="-410119" algn="just">
              <a:lnSpc>
                <a:spcPts val="5318"/>
              </a:lnSpc>
              <a:buFont typeface="Arial"/>
              <a:buChar char="•"/>
            </a:pPr>
            <a:r>
              <a:rPr lang="en-US" sz="3799">
                <a:solidFill>
                  <a:srgbClr val="000000"/>
                </a:solidFill>
                <a:latin typeface="Arial"/>
              </a:rPr>
              <a:t>Đăng kí, đăng nhập</a:t>
            </a:r>
          </a:p>
          <a:p>
            <a:pPr marL="820238" lvl="1" indent="-410119" algn="just">
              <a:lnSpc>
                <a:spcPts val="5318"/>
              </a:lnSpc>
              <a:buFont typeface="Arial"/>
              <a:buChar char="•"/>
            </a:pPr>
            <a:r>
              <a:rPr lang="en-US" sz="3799">
                <a:solidFill>
                  <a:srgbClr val="000000"/>
                </a:solidFill>
                <a:latin typeface="Arial"/>
              </a:rPr>
              <a:t>Trang chủ</a:t>
            </a:r>
          </a:p>
          <a:p>
            <a:pPr marL="820238" lvl="1" indent="-410119" algn="just">
              <a:lnSpc>
                <a:spcPts val="5318"/>
              </a:lnSpc>
              <a:buFont typeface="Arial"/>
              <a:buChar char="•"/>
            </a:pPr>
            <a:r>
              <a:rPr lang="en-US" sz="3799">
                <a:solidFill>
                  <a:srgbClr val="000000"/>
                </a:solidFill>
                <a:latin typeface="Arial"/>
              </a:rPr>
              <a:t>Trang thực đơn</a:t>
            </a:r>
          </a:p>
          <a:p>
            <a:pPr marL="820238" lvl="1" indent="-410119" algn="just">
              <a:lnSpc>
                <a:spcPts val="5318"/>
              </a:lnSpc>
              <a:buFont typeface="Arial"/>
              <a:buChar char="•"/>
            </a:pPr>
            <a:r>
              <a:rPr lang="en-US" sz="3799">
                <a:solidFill>
                  <a:srgbClr val="000000"/>
                </a:solidFill>
                <a:latin typeface="Arial"/>
              </a:rPr>
              <a:t>Trang thông tin chi tiết</a:t>
            </a:r>
          </a:p>
          <a:p>
            <a:pPr marL="820238" lvl="1" indent="-410119" algn="just">
              <a:lnSpc>
                <a:spcPts val="5318"/>
              </a:lnSpc>
              <a:buFont typeface="Arial"/>
              <a:buChar char="•"/>
            </a:pPr>
            <a:r>
              <a:rPr lang="en-US" sz="3799">
                <a:solidFill>
                  <a:srgbClr val="000000"/>
                </a:solidFill>
                <a:latin typeface="Arial"/>
              </a:rPr>
              <a:t> Trang khuyến mãi</a:t>
            </a:r>
          </a:p>
          <a:p>
            <a:pPr marL="820238" lvl="1" indent="-410119" algn="just">
              <a:lnSpc>
                <a:spcPts val="5318"/>
              </a:lnSpc>
              <a:buFont typeface="Arial"/>
              <a:buChar char="•"/>
            </a:pPr>
            <a:r>
              <a:rPr lang="en-US" sz="3799">
                <a:solidFill>
                  <a:srgbClr val="000000"/>
                </a:solidFill>
                <a:latin typeface="Arial"/>
              </a:rPr>
              <a:t> Trang về chúng tôi</a:t>
            </a:r>
          </a:p>
          <a:p>
            <a:pPr marL="820238" lvl="1" indent="-410119" algn="just">
              <a:lnSpc>
                <a:spcPts val="5318"/>
              </a:lnSpc>
              <a:spcBef>
                <a:spcPct val="0"/>
              </a:spcBef>
              <a:buFont typeface="Arial"/>
              <a:buChar char="•"/>
            </a:pPr>
            <a:r>
              <a:rPr lang="en-US" sz="3799">
                <a:solidFill>
                  <a:srgbClr val="000000"/>
                </a:solidFill>
                <a:latin typeface="Arial"/>
              </a:rPr>
              <a:t> Trang liên hệ</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3490447"/>
            <a:ext cx="3387524" cy="3387524"/>
          </a:xfrm>
          <a:custGeom>
            <a:avLst/>
            <a:gdLst/>
            <a:ahLst/>
            <a:cxnLst/>
            <a:rect l="l" t="t" r="r" b="b"/>
            <a:pathLst>
              <a:path w="3387524" h="3387524">
                <a:moveTo>
                  <a:pt x="0" y="0"/>
                </a:moveTo>
                <a:lnTo>
                  <a:pt x="3387524" y="0"/>
                </a:lnTo>
                <a:lnTo>
                  <a:pt x="3387524" y="3387524"/>
                </a:lnTo>
                <a:lnTo>
                  <a:pt x="0" y="3387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381452" y="4122743"/>
            <a:ext cx="2682020" cy="2094357"/>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Paytone One"/>
              </a:rPr>
              <a:t>TÌM HIỂU UI MOCKUP TRONG THIẾT KẾ GIAO DIỆN WEBSITE</a:t>
            </a:r>
          </a:p>
        </p:txBody>
      </p:sp>
      <p:sp>
        <p:nvSpPr>
          <p:cNvPr id="4" name="AutoShape 4"/>
          <p:cNvSpPr/>
          <p:nvPr/>
        </p:nvSpPr>
        <p:spPr>
          <a:xfrm>
            <a:off x="4416224" y="5203259"/>
            <a:ext cx="1085857"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5" name="Group 5"/>
          <p:cNvGrpSpPr/>
          <p:nvPr/>
        </p:nvGrpSpPr>
        <p:grpSpPr>
          <a:xfrm>
            <a:off x="5521130" y="2870840"/>
            <a:ext cx="1498209" cy="214643"/>
            <a:chOff x="0" y="0"/>
            <a:chExt cx="3545840" cy="508000"/>
          </a:xfrm>
        </p:grpSpPr>
        <p:sp>
          <p:nvSpPr>
            <p:cNvPr id="6" name="Freeform 6"/>
            <p:cNvSpPr/>
            <p:nvPr/>
          </p:nvSpPr>
          <p:spPr>
            <a:xfrm>
              <a:off x="3097530" y="49530"/>
              <a:ext cx="408940" cy="408940"/>
            </a:xfrm>
            <a:custGeom>
              <a:avLst/>
              <a:gdLst/>
              <a:ahLst/>
              <a:cxnLst/>
              <a:rect l="l" t="t" r="r" b="b"/>
              <a:pathLst>
                <a:path w="408940" h="408940">
                  <a:moveTo>
                    <a:pt x="204470" y="0"/>
                  </a:moveTo>
                  <a:cubicBezTo>
                    <a:pt x="91544" y="0"/>
                    <a:pt x="0" y="91544"/>
                    <a:pt x="0" y="204470"/>
                  </a:cubicBezTo>
                  <a:cubicBezTo>
                    <a:pt x="0" y="317396"/>
                    <a:pt x="91544" y="408940"/>
                    <a:pt x="204470" y="408940"/>
                  </a:cubicBezTo>
                  <a:cubicBezTo>
                    <a:pt x="317396" y="408940"/>
                    <a:pt x="408940" y="317396"/>
                    <a:pt x="408940" y="204470"/>
                  </a:cubicBezTo>
                  <a:cubicBezTo>
                    <a:pt x="408940" y="91544"/>
                    <a:pt x="317396" y="0"/>
                    <a:pt x="204470" y="0"/>
                  </a:cubicBezTo>
                  <a:close/>
                </a:path>
              </a:pathLst>
            </a:custGeom>
            <a:solidFill>
              <a:srgbClr val="FFFFFF"/>
            </a:solidFill>
          </p:spPr>
          <p:txBody>
            <a:bodyPr/>
            <a:lstStyle/>
            <a:p>
              <a:endParaRPr lang="en-US"/>
            </a:p>
          </p:txBody>
        </p:sp>
        <p:sp>
          <p:nvSpPr>
            <p:cNvPr id="7" name="Freeform 7"/>
            <p:cNvSpPr/>
            <p:nvPr/>
          </p:nvSpPr>
          <p:spPr>
            <a:xfrm>
              <a:off x="0" y="11430"/>
              <a:ext cx="3545840" cy="485140"/>
            </a:xfrm>
            <a:custGeom>
              <a:avLst/>
              <a:gdLst/>
              <a:ahLst/>
              <a:cxnLst/>
              <a:rect l="l" t="t" r="r" b="b"/>
              <a:pathLst>
                <a:path w="3545840" h="485140">
                  <a:moveTo>
                    <a:pt x="3302000" y="0"/>
                  </a:moveTo>
                  <a:cubicBezTo>
                    <a:pt x="3181350" y="0"/>
                    <a:pt x="3081020" y="88900"/>
                    <a:pt x="3061970" y="204470"/>
                  </a:cubicBezTo>
                  <a:lnTo>
                    <a:pt x="0" y="204470"/>
                  </a:lnTo>
                  <a:lnTo>
                    <a:pt x="0" y="280670"/>
                  </a:lnTo>
                  <a:lnTo>
                    <a:pt x="3063240" y="280670"/>
                  </a:lnTo>
                  <a:cubicBezTo>
                    <a:pt x="3081020" y="396240"/>
                    <a:pt x="3182620" y="485140"/>
                    <a:pt x="3303270" y="485140"/>
                  </a:cubicBezTo>
                  <a:cubicBezTo>
                    <a:pt x="3437890" y="485140"/>
                    <a:pt x="3545840" y="375920"/>
                    <a:pt x="3545840" y="242570"/>
                  </a:cubicBezTo>
                  <a:cubicBezTo>
                    <a:pt x="3545840" y="107950"/>
                    <a:pt x="3436620" y="0"/>
                    <a:pt x="3302000" y="0"/>
                  </a:cubicBezTo>
                  <a:close/>
                  <a:moveTo>
                    <a:pt x="3302000" y="408940"/>
                  </a:moveTo>
                  <a:cubicBezTo>
                    <a:pt x="3210560" y="408940"/>
                    <a:pt x="3135630" y="334010"/>
                    <a:pt x="3135630" y="242570"/>
                  </a:cubicBezTo>
                  <a:cubicBezTo>
                    <a:pt x="3135630" y="151130"/>
                    <a:pt x="3210560" y="76200"/>
                    <a:pt x="3302000" y="76200"/>
                  </a:cubicBezTo>
                  <a:cubicBezTo>
                    <a:pt x="3393440" y="76200"/>
                    <a:pt x="3468370" y="151130"/>
                    <a:pt x="3468370" y="242570"/>
                  </a:cubicBezTo>
                  <a:cubicBezTo>
                    <a:pt x="3469640" y="334010"/>
                    <a:pt x="3394710" y="408940"/>
                    <a:pt x="3302000" y="408940"/>
                  </a:cubicBezTo>
                  <a:close/>
                </a:path>
              </a:pathLst>
            </a:custGeom>
            <a:solidFill>
              <a:srgbClr val="000000"/>
            </a:solidFill>
          </p:spPr>
          <p:txBody>
            <a:bodyPr/>
            <a:lstStyle/>
            <a:p>
              <a:endParaRPr lang="en-US"/>
            </a:p>
          </p:txBody>
        </p:sp>
      </p:grpSp>
      <p:grpSp>
        <p:nvGrpSpPr>
          <p:cNvPr id="8" name="Group 8"/>
          <p:cNvGrpSpPr/>
          <p:nvPr/>
        </p:nvGrpSpPr>
        <p:grpSpPr>
          <a:xfrm>
            <a:off x="5540180" y="5630381"/>
            <a:ext cx="1498209" cy="214643"/>
            <a:chOff x="0" y="0"/>
            <a:chExt cx="3545840" cy="508000"/>
          </a:xfrm>
        </p:grpSpPr>
        <p:sp>
          <p:nvSpPr>
            <p:cNvPr id="9" name="Freeform 9"/>
            <p:cNvSpPr/>
            <p:nvPr/>
          </p:nvSpPr>
          <p:spPr>
            <a:xfrm>
              <a:off x="3097530" y="49530"/>
              <a:ext cx="408940" cy="408940"/>
            </a:xfrm>
            <a:custGeom>
              <a:avLst/>
              <a:gdLst/>
              <a:ahLst/>
              <a:cxnLst/>
              <a:rect l="l" t="t" r="r" b="b"/>
              <a:pathLst>
                <a:path w="408940" h="408940">
                  <a:moveTo>
                    <a:pt x="204470" y="0"/>
                  </a:moveTo>
                  <a:cubicBezTo>
                    <a:pt x="91544" y="0"/>
                    <a:pt x="0" y="91544"/>
                    <a:pt x="0" y="204470"/>
                  </a:cubicBezTo>
                  <a:cubicBezTo>
                    <a:pt x="0" y="317396"/>
                    <a:pt x="91544" y="408940"/>
                    <a:pt x="204470" y="408940"/>
                  </a:cubicBezTo>
                  <a:cubicBezTo>
                    <a:pt x="317396" y="408940"/>
                    <a:pt x="408940" y="317396"/>
                    <a:pt x="408940" y="204470"/>
                  </a:cubicBezTo>
                  <a:cubicBezTo>
                    <a:pt x="408940" y="91544"/>
                    <a:pt x="317396" y="0"/>
                    <a:pt x="204470" y="0"/>
                  </a:cubicBezTo>
                  <a:close/>
                </a:path>
              </a:pathLst>
            </a:custGeom>
            <a:solidFill>
              <a:srgbClr val="FFFFFF"/>
            </a:solidFill>
          </p:spPr>
          <p:txBody>
            <a:bodyPr/>
            <a:lstStyle/>
            <a:p>
              <a:endParaRPr lang="en-US"/>
            </a:p>
          </p:txBody>
        </p:sp>
        <p:sp>
          <p:nvSpPr>
            <p:cNvPr id="10" name="Freeform 10"/>
            <p:cNvSpPr/>
            <p:nvPr/>
          </p:nvSpPr>
          <p:spPr>
            <a:xfrm>
              <a:off x="0" y="11430"/>
              <a:ext cx="3545840" cy="485140"/>
            </a:xfrm>
            <a:custGeom>
              <a:avLst/>
              <a:gdLst/>
              <a:ahLst/>
              <a:cxnLst/>
              <a:rect l="l" t="t" r="r" b="b"/>
              <a:pathLst>
                <a:path w="3545840" h="485140">
                  <a:moveTo>
                    <a:pt x="3302000" y="0"/>
                  </a:moveTo>
                  <a:cubicBezTo>
                    <a:pt x="3181350" y="0"/>
                    <a:pt x="3081020" y="88900"/>
                    <a:pt x="3061970" y="204470"/>
                  </a:cubicBezTo>
                  <a:lnTo>
                    <a:pt x="0" y="204470"/>
                  </a:lnTo>
                  <a:lnTo>
                    <a:pt x="0" y="280670"/>
                  </a:lnTo>
                  <a:lnTo>
                    <a:pt x="3063240" y="280670"/>
                  </a:lnTo>
                  <a:cubicBezTo>
                    <a:pt x="3081020" y="396240"/>
                    <a:pt x="3182620" y="485140"/>
                    <a:pt x="3303270" y="485140"/>
                  </a:cubicBezTo>
                  <a:cubicBezTo>
                    <a:pt x="3437890" y="485140"/>
                    <a:pt x="3545840" y="375920"/>
                    <a:pt x="3545840" y="242570"/>
                  </a:cubicBezTo>
                  <a:cubicBezTo>
                    <a:pt x="3545840" y="107950"/>
                    <a:pt x="3436620" y="0"/>
                    <a:pt x="3302000" y="0"/>
                  </a:cubicBezTo>
                  <a:close/>
                  <a:moveTo>
                    <a:pt x="3302000" y="408940"/>
                  </a:moveTo>
                  <a:cubicBezTo>
                    <a:pt x="3210560" y="408940"/>
                    <a:pt x="3135630" y="334010"/>
                    <a:pt x="3135630" y="242570"/>
                  </a:cubicBezTo>
                  <a:cubicBezTo>
                    <a:pt x="3135630" y="151130"/>
                    <a:pt x="3210560" y="76200"/>
                    <a:pt x="3302000" y="76200"/>
                  </a:cubicBezTo>
                  <a:cubicBezTo>
                    <a:pt x="3393440" y="76200"/>
                    <a:pt x="3468370" y="151130"/>
                    <a:pt x="3468370" y="242570"/>
                  </a:cubicBezTo>
                  <a:cubicBezTo>
                    <a:pt x="3469640" y="334010"/>
                    <a:pt x="3394710" y="408940"/>
                    <a:pt x="3302000" y="408940"/>
                  </a:cubicBezTo>
                  <a:close/>
                </a:path>
              </a:pathLst>
            </a:custGeom>
            <a:solidFill>
              <a:srgbClr val="000000"/>
            </a:solidFill>
          </p:spPr>
          <p:txBody>
            <a:bodyPr/>
            <a:lstStyle/>
            <a:p>
              <a:endParaRPr lang="en-US"/>
            </a:p>
          </p:txBody>
        </p:sp>
      </p:grpSp>
      <p:grpSp>
        <p:nvGrpSpPr>
          <p:cNvPr id="11" name="Group 11"/>
          <p:cNvGrpSpPr/>
          <p:nvPr/>
        </p:nvGrpSpPr>
        <p:grpSpPr>
          <a:xfrm>
            <a:off x="5576642" y="7042324"/>
            <a:ext cx="1498209" cy="214643"/>
            <a:chOff x="0" y="0"/>
            <a:chExt cx="3545840" cy="508000"/>
          </a:xfrm>
        </p:grpSpPr>
        <p:sp>
          <p:nvSpPr>
            <p:cNvPr id="12" name="Freeform 12"/>
            <p:cNvSpPr/>
            <p:nvPr/>
          </p:nvSpPr>
          <p:spPr>
            <a:xfrm>
              <a:off x="3097530" y="49530"/>
              <a:ext cx="408940" cy="408940"/>
            </a:xfrm>
            <a:custGeom>
              <a:avLst/>
              <a:gdLst/>
              <a:ahLst/>
              <a:cxnLst/>
              <a:rect l="l" t="t" r="r" b="b"/>
              <a:pathLst>
                <a:path w="408940" h="408940">
                  <a:moveTo>
                    <a:pt x="204470" y="0"/>
                  </a:moveTo>
                  <a:cubicBezTo>
                    <a:pt x="91544" y="0"/>
                    <a:pt x="0" y="91544"/>
                    <a:pt x="0" y="204470"/>
                  </a:cubicBezTo>
                  <a:cubicBezTo>
                    <a:pt x="0" y="317396"/>
                    <a:pt x="91544" y="408940"/>
                    <a:pt x="204470" y="408940"/>
                  </a:cubicBezTo>
                  <a:cubicBezTo>
                    <a:pt x="317396" y="408940"/>
                    <a:pt x="408940" y="317396"/>
                    <a:pt x="408940" y="204470"/>
                  </a:cubicBezTo>
                  <a:cubicBezTo>
                    <a:pt x="408940" y="91544"/>
                    <a:pt x="317396" y="0"/>
                    <a:pt x="204470" y="0"/>
                  </a:cubicBezTo>
                  <a:close/>
                </a:path>
              </a:pathLst>
            </a:custGeom>
            <a:solidFill>
              <a:srgbClr val="FFFFFF"/>
            </a:solidFill>
          </p:spPr>
          <p:txBody>
            <a:bodyPr/>
            <a:lstStyle/>
            <a:p>
              <a:endParaRPr lang="en-US"/>
            </a:p>
          </p:txBody>
        </p:sp>
        <p:sp>
          <p:nvSpPr>
            <p:cNvPr id="13" name="Freeform 13"/>
            <p:cNvSpPr/>
            <p:nvPr/>
          </p:nvSpPr>
          <p:spPr>
            <a:xfrm>
              <a:off x="0" y="11430"/>
              <a:ext cx="3545840" cy="485140"/>
            </a:xfrm>
            <a:custGeom>
              <a:avLst/>
              <a:gdLst/>
              <a:ahLst/>
              <a:cxnLst/>
              <a:rect l="l" t="t" r="r" b="b"/>
              <a:pathLst>
                <a:path w="3545840" h="485140">
                  <a:moveTo>
                    <a:pt x="3302000" y="0"/>
                  </a:moveTo>
                  <a:cubicBezTo>
                    <a:pt x="3181350" y="0"/>
                    <a:pt x="3081020" y="88900"/>
                    <a:pt x="3061970" y="204470"/>
                  </a:cubicBezTo>
                  <a:lnTo>
                    <a:pt x="0" y="204470"/>
                  </a:lnTo>
                  <a:lnTo>
                    <a:pt x="0" y="280670"/>
                  </a:lnTo>
                  <a:lnTo>
                    <a:pt x="3063240" y="280670"/>
                  </a:lnTo>
                  <a:cubicBezTo>
                    <a:pt x="3081020" y="396240"/>
                    <a:pt x="3182620" y="485140"/>
                    <a:pt x="3303270" y="485140"/>
                  </a:cubicBezTo>
                  <a:cubicBezTo>
                    <a:pt x="3437890" y="485140"/>
                    <a:pt x="3545840" y="375920"/>
                    <a:pt x="3545840" y="242570"/>
                  </a:cubicBezTo>
                  <a:cubicBezTo>
                    <a:pt x="3545840" y="107950"/>
                    <a:pt x="3436620" y="0"/>
                    <a:pt x="3302000" y="0"/>
                  </a:cubicBezTo>
                  <a:close/>
                  <a:moveTo>
                    <a:pt x="3302000" y="408940"/>
                  </a:moveTo>
                  <a:cubicBezTo>
                    <a:pt x="3210560" y="408940"/>
                    <a:pt x="3135630" y="334010"/>
                    <a:pt x="3135630" y="242570"/>
                  </a:cubicBezTo>
                  <a:cubicBezTo>
                    <a:pt x="3135630" y="151130"/>
                    <a:pt x="3210560" y="76200"/>
                    <a:pt x="3302000" y="76200"/>
                  </a:cubicBezTo>
                  <a:cubicBezTo>
                    <a:pt x="3393440" y="76200"/>
                    <a:pt x="3468370" y="151130"/>
                    <a:pt x="3468370" y="242570"/>
                  </a:cubicBezTo>
                  <a:cubicBezTo>
                    <a:pt x="3469640" y="334010"/>
                    <a:pt x="3394710" y="408940"/>
                    <a:pt x="3302000" y="408940"/>
                  </a:cubicBezTo>
                  <a:close/>
                </a:path>
              </a:pathLst>
            </a:custGeom>
            <a:solidFill>
              <a:srgbClr val="000000"/>
            </a:solidFill>
          </p:spPr>
          <p:txBody>
            <a:bodyPr/>
            <a:lstStyle/>
            <a:p>
              <a:endParaRPr lang="en-US"/>
            </a:p>
          </p:txBody>
        </p:sp>
      </p:grpSp>
      <p:grpSp>
        <p:nvGrpSpPr>
          <p:cNvPr id="14" name="Group 14"/>
          <p:cNvGrpSpPr/>
          <p:nvPr/>
        </p:nvGrpSpPr>
        <p:grpSpPr>
          <a:xfrm>
            <a:off x="6736397" y="1033343"/>
            <a:ext cx="8797803" cy="1099696"/>
            <a:chOff x="0" y="0"/>
            <a:chExt cx="3010858" cy="376347"/>
          </a:xfrm>
        </p:grpSpPr>
        <p:sp>
          <p:nvSpPr>
            <p:cNvPr id="15" name="Freeform 15"/>
            <p:cNvSpPr/>
            <p:nvPr/>
          </p:nvSpPr>
          <p:spPr>
            <a:xfrm>
              <a:off x="0" y="0"/>
              <a:ext cx="3010858" cy="376347"/>
            </a:xfrm>
            <a:custGeom>
              <a:avLst/>
              <a:gdLst/>
              <a:ahLst/>
              <a:cxnLst/>
              <a:rect l="l" t="t" r="r" b="b"/>
              <a:pathLst>
                <a:path w="3010858" h="376347">
                  <a:moveTo>
                    <a:pt x="76559" y="0"/>
                  </a:moveTo>
                  <a:lnTo>
                    <a:pt x="2934300" y="0"/>
                  </a:lnTo>
                  <a:cubicBezTo>
                    <a:pt x="2976582" y="0"/>
                    <a:pt x="3010858" y="34276"/>
                    <a:pt x="3010858" y="76559"/>
                  </a:cubicBezTo>
                  <a:lnTo>
                    <a:pt x="3010858" y="299789"/>
                  </a:lnTo>
                  <a:cubicBezTo>
                    <a:pt x="3010858" y="320093"/>
                    <a:pt x="3002792" y="339566"/>
                    <a:pt x="2988435" y="353924"/>
                  </a:cubicBezTo>
                  <a:cubicBezTo>
                    <a:pt x="2974077" y="368281"/>
                    <a:pt x="2954604" y="376347"/>
                    <a:pt x="2934300" y="376347"/>
                  </a:cubicBezTo>
                  <a:lnTo>
                    <a:pt x="76559" y="376347"/>
                  </a:lnTo>
                  <a:cubicBezTo>
                    <a:pt x="34276" y="376347"/>
                    <a:pt x="0" y="342071"/>
                    <a:pt x="0" y="299789"/>
                  </a:cubicBezTo>
                  <a:lnTo>
                    <a:pt x="0" y="76559"/>
                  </a:lnTo>
                  <a:cubicBezTo>
                    <a:pt x="0" y="34276"/>
                    <a:pt x="34276" y="0"/>
                    <a:pt x="76559" y="0"/>
                  </a:cubicBezTo>
                  <a:close/>
                </a:path>
              </a:pathLst>
            </a:custGeom>
            <a:solidFill>
              <a:srgbClr val="2C92D5"/>
            </a:solidFill>
            <a:ln cap="rnd">
              <a:noFill/>
              <a:prstDash val="solid"/>
              <a:round/>
            </a:ln>
          </p:spPr>
          <p:txBody>
            <a:bodyPr/>
            <a:lstStyle/>
            <a:p>
              <a:endParaRPr lang="en-US"/>
            </a:p>
          </p:txBody>
        </p:sp>
        <p:sp>
          <p:nvSpPr>
            <p:cNvPr id="16" name="TextBox 16"/>
            <p:cNvSpPr txBox="1"/>
            <p:nvPr/>
          </p:nvSpPr>
          <p:spPr>
            <a:xfrm>
              <a:off x="0" y="9525"/>
              <a:ext cx="3010858" cy="366822"/>
            </a:xfrm>
            <a:prstGeom prst="rect">
              <a:avLst/>
            </a:prstGeom>
          </p:spPr>
          <p:txBody>
            <a:bodyPr lIns="50800" tIns="50800" rIns="50800" bIns="50800" rtlCol="0" anchor="ctr"/>
            <a:lstStyle/>
            <a:p>
              <a:pPr algn="ctr">
                <a:lnSpc>
                  <a:spcPts val="3599"/>
                </a:lnSpc>
              </a:pPr>
              <a:r>
                <a:rPr lang="en-US" sz="2999">
                  <a:solidFill>
                    <a:srgbClr val="FFFFFF"/>
                  </a:solidFill>
                  <a:latin typeface="Paytone One"/>
                </a:rPr>
                <a:t>MỞ ĐẦU</a:t>
              </a:r>
            </a:p>
          </p:txBody>
        </p:sp>
      </p:grpSp>
      <p:grpSp>
        <p:nvGrpSpPr>
          <p:cNvPr id="17" name="Group 17"/>
          <p:cNvGrpSpPr/>
          <p:nvPr/>
        </p:nvGrpSpPr>
        <p:grpSpPr>
          <a:xfrm>
            <a:off x="5502081" y="1368548"/>
            <a:ext cx="1498209" cy="214643"/>
            <a:chOff x="0" y="0"/>
            <a:chExt cx="3545840" cy="508000"/>
          </a:xfrm>
        </p:grpSpPr>
        <p:sp>
          <p:nvSpPr>
            <p:cNvPr id="18" name="Freeform 18"/>
            <p:cNvSpPr/>
            <p:nvPr/>
          </p:nvSpPr>
          <p:spPr>
            <a:xfrm>
              <a:off x="3097530" y="49530"/>
              <a:ext cx="408940" cy="408940"/>
            </a:xfrm>
            <a:custGeom>
              <a:avLst/>
              <a:gdLst/>
              <a:ahLst/>
              <a:cxnLst/>
              <a:rect l="l" t="t" r="r" b="b"/>
              <a:pathLst>
                <a:path w="408940" h="408940">
                  <a:moveTo>
                    <a:pt x="204470" y="0"/>
                  </a:moveTo>
                  <a:cubicBezTo>
                    <a:pt x="91544" y="0"/>
                    <a:pt x="0" y="91544"/>
                    <a:pt x="0" y="204470"/>
                  </a:cubicBezTo>
                  <a:cubicBezTo>
                    <a:pt x="0" y="317396"/>
                    <a:pt x="91544" y="408940"/>
                    <a:pt x="204470" y="408940"/>
                  </a:cubicBezTo>
                  <a:cubicBezTo>
                    <a:pt x="317396" y="408940"/>
                    <a:pt x="408940" y="317396"/>
                    <a:pt x="408940" y="204470"/>
                  </a:cubicBezTo>
                  <a:cubicBezTo>
                    <a:pt x="408940" y="91544"/>
                    <a:pt x="317396" y="0"/>
                    <a:pt x="204470" y="0"/>
                  </a:cubicBezTo>
                  <a:close/>
                </a:path>
              </a:pathLst>
            </a:custGeom>
            <a:solidFill>
              <a:srgbClr val="FFFFFF"/>
            </a:solidFill>
          </p:spPr>
          <p:txBody>
            <a:bodyPr/>
            <a:lstStyle/>
            <a:p>
              <a:endParaRPr lang="en-US"/>
            </a:p>
          </p:txBody>
        </p:sp>
        <p:sp>
          <p:nvSpPr>
            <p:cNvPr id="19" name="Freeform 19"/>
            <p:cNvSpPr/>
            <p:nvPr/>
          </p:nvSpPr>
          <p:spPr>
            <a:xfrm>
              <a:off x="0" y="11430"/>
              <a:ext cx="3545840" cy="485140"/>
            </a:xfrm>
            <a:custGeom>
              <a:avLst/>
              <a:gdLst/>
              <a:ahLst/>
              <a:cxnLst/>
              <a:rect l="l" t="t" r="r" b="b"/>
              <a:pathLst>
                <a:path w="3545840" h="485140">
                  <a:moveTo>
                    <a:pt x="3302000" y="0"/>
                  </a:moveTo>
                  <a:cubicBezTo>
                    <a:pt x="3181350" y="0"/>
                    <a:pt x="3081020" y="88900"/>
                    <a:pt x="3061970" y="204470"/>
                  </a:cubicBezTo>
                  <a:lnTo>
                    <a:pt x="0" y="204470"/>
                  </a:lnTo>
                  <a:lnTo>
                    <a:pt x="0" y="280670"/>
                  </a:lnTo>
                  <a:lnTo>
                    <a:pt x="3063240" y="280670"/>
                  </a:lnTo>
                  <a:cubicBezTo>
                    <a:pt x="3081020" y="396240"/>
                    <a:pt x="3182620" y="485140"/>
                    <a:pt x="3303270" y="485140"/>
                  </a:cubicBezTo>
                  <a:cubicBezTo>
                    <a:pt x="3437890" y="485140"/>
                    <a:pt x="3545840" y="375920"/>
                    <a:pt x="3545840" y="242570"/>
                  </a:cubicBezTo>
                  <a:cubicBezTo>
                    <a:pt x="3545840" y="107950"/>
                    <a:pt x="3436620" y="0"/>
                    <a:pt x="3302000" y="0"/>
                  </a:cubicBezTo>
                  <a:close/>
                  <a:moveTo>
                    <a:pt x="3302000" y="408940"/>
                  </a:moveTo>
                  <a:cubicBezTo>
                    <a:pt x="3210560" y="408940"/>
                    <a:pt x="3135630" y="334010"/>
                    <a:pt x="3135630" y="242570"/>
                  </a:cubicBezTo>
                  <a:cubicBezTo>
                    <a:pt x="3135630" y="151130"/>
                    <a:pt x="3210560" y="76200"/>
                    <a:pt x="3302000" y="76200"/>
                  </a:cubicBezTo>
                  <a:cubicBezTo>
                    <a:pt x="3393440" y="76200"/>
                    <a:pt x="3468370" y="151130"/>
                    <a:pt x="3468370" y="242570"/>
                  </a:cubicBezTo>
                  <a:cubicBezTo>
                    <a:pt x="3469640" y="334010"/>
                    <a:pt x="3394710" y="408940"/>
                    <a:pt x="3302000" y="408940"/>
                  </a:cubicBezTo>
                  <a:close/>
                </a:path>
              </a:pathLst>
            </a:custGeom>
            <a:solidFill>
              <a:srgbClr val="000000"/>
            </a:solidFill>
          </p:spPr>
          <p:txBody>
            <a:bodyPr/>
            <a:lstStyle/>
            <a:p>
              <a:endParaRPr lang="en-US"/>
            </a:p>
          </p:txBody>
        </p:sp>
      </p:grpSp>
      <p:sp>
        <p:nvSpPr>
          <p:cNvPr id="20" name="AutoShape 20"/>
          <p:cNvSpPr/>
          <p:nvPr/>
        </p:nvSpPr>
        <p:spPr>
          <a:xfrm>
            <a:off x="5502081" y="1475869"/>
            <a:ext cx="38100" cy="7057574"/>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21" name="Group 21"/>
          <p:cNvGrpSpPr/>
          <p:nvPr/>
        </p:nvGrpSpPr>
        <p:grpSpPr>
          <a:xfrm>
            <a:off x="5576642" y="4254638"/>
            <a:ext cx="1498209" cy="214643"/>
            <a:chOff x="0" y="0"/>
            <a:chExt cx="3545840" cy="508000"/>
          </a:xfrm>
        </p:grpSpPr>
        <p:sp>
          <p:nvSpPr>
            <p:cNvPr id="22" name="Freeform 22"/>
            <p:cNvSpPr/>
            <p:nvPr/>
          </p:nvSpPr>
          <p:spPr>
            <a:xfrm>
              <a:off x="3097530" y="49530"/>
              <a:ext cx="408940" cy="408940"/>
            </a:xfrm>
            <a:custGeom>
              <a:avLst/>
              <a:gdLst/>
              <a:ahLst/>
              <a:cxnLst/>
              <a:rect l="l" t="t" r="r" b="b"/>
              <a:pathLst>
                <a:path w="408940" h="408940">
                  <a:moveTo>
                    <a:pt x="204470" y="0"/>
                  </a:moveTo>
                  <a:cubicBezTo>
                    <a:pt x="91544" y="0"/>
                    <a:pt x="0" y="91544"/>
                    <a:pt x="0" y="204470"/>
                  </a:cubicBezTo>
                  <a:cubicBezTo>
                    <a:pt x="0" y="317396"/>
                    <a:pt x="91544" y="408940"/>
                    <a:pt x="204470" y="408940"/>
                  </a:cubicBezTo>
                  <a:cubicBezTo>
                    <a:pt x="317396" y="408940"/>
                    <a:pt x="408940" y="317396"/>
                    <a:pt x="408940" y="204470"/>
                  </a:cubicBezTo>
                  <a:cubicBezTo>
                    <a:pt x="408940" y="91544"/>
                    <a:pt x="317396" y="0"/>
                    <a:pt x="204470" y="0"/>
                  </a:cubicBezTo>
                  <a:close/>
                </a:path>
              </a:pathLst>
            </a:custGeom>
            <a:solidFill>
              <a:srgbClr val="FFFFFF"/>
            </a:solidFill>
          </p:spPr>
          <p:txBody>
            <a:bodyPr/>
            <a:lstStyle/>
            <a:p>
              <a:endParaRPr lang="en-US"/>
            </a:p>
          </p:txBody>
        </p:sp>
        <p:sp>
          <p:nvSpPr>
            <p:cNvPr id="23" name="Freeform 23"/>
            <p:cNvSpPr/>
            <p:nvPr/>
          </p:nvSpPr>
          <p:spPr>
            <a:xfrm>
              <a:off x="0" y="11430"/>
              <a:ext cx="3545840" cy="485140"/>
            </a:xfrm>
            <a:custGeom>
              <a:avLst/>
              <a:gdLst/>
              <a:ahLst/>
              <a:cxnLst/>
              <a:rect l="l" t="t" r="r" b="b"/>
              <a:pathLst>
                <a:path w="3545840" h="485140">
                  <a:moveTo>
                    <a:pt x="3302000" y="0"/>
                  </a:moveTo>
                  <a:cubicBezTo>
                    <a:pt x="3181350" y="0"/>
                    <a:pt x="3081020" y="88900"/>
                    <a:pt x="3061970" y="204470"/>
                  </a:cubicBezTo>
                  <a:lnTo>
                    <a:pt x="0" y="204470"/>
                  </a:lnTo>
                  <a:lnTo>
                    <a:pt x="0" y="280670"/>
                  </a:lnTo>
                  <a:lnTo>
                    <a:pt x="3063240" y="280670"/>
                  </a:lnTo>
                  <a:cubicBezTo>
                    <a:pt x="3081020" y="396240"/>
                    <a:pt x="3182620" y="485140"/>
                    <a:pt x="3303270" y="485140"/>
                  </a:cubicBezTo>
                  <a:cubicBezTo>
                    <a:pt x="3437890" y="485140"/>
                    <a:pt x="3545840" y="375920"/>
                    <a:pt x="3545840" y="242570"/>
                  </a:cubicBezTo>
                  <a:cubicBezTo>
                    <a:pt x="3545840" y="107950"/>
                    <a:pt x="3436620" y="0"/>
                    <a:pt x="3302000" y="0"/>
                  </a:cubicBezTo>
                  <a:close/>
                  <a:moveTo>
                    <a:pt x="3302000" y="408940"/>
                  </a:moveTo>
                  <a:cubicBezTo>
                    <a:pt x="3210560" y="408940"/>
                    <a:pt x="3135630" y="334010"/>
                    <a:pt x="3135630" y="242570"/>
                  </a:cubicBezTo>
                  <a:cubicBezTo>
                    <a:pt x="3135630" y="151130"/>
                    <a:pt x="3210560" y="76200"/>
                    <a:pt x="3302000" y="76200"/>
                  </a:cubicBezTo>
                  <a:cubicBezTo>
                    <a:pt x="3393440" y="76200"/>
                    <a:pt x="3468370" y="151130"/>
                    <a:pt x="3468370" y="242570"/>
                  </a:cubicBezTo>
                  <a:cubicBezTo>
                    <a:pt x="3469640" y="334010"/>
                    <a:pt x="3394710" y="408940"/>
                    <a:pt x="3302000" y="408940"/>
                  </a:cubicBezTo>
                  <a:close/>
                </a:path>
              </a:pathLst>
            </a:custGeom>
            <a:solidFill>
              <a:srgbClr val="000000"/>
            </a:solidFill>
          </p:spPr>
          <p:txBody>
            <a:bodyPr/>
            <a:lstStyle/>
            <a:p>
              <a:endParaRPr lang="en-US"/>
            </a:p>
          </p:txBody>
        </p:sp>
      </p:grpSp>
      <p:grpSp>
        <p:nvGrpSpPr>
          <p:cNvPr id="24" name="Group 24"/>
          <p:cNvGrpSpPr/>
          <p:nvPr/>
        </p:nvGrpSpPr>
        <p:grpSpPr>
          <a:xfrm>
            <a:off x="6465618" y="1028700"/>
            <a:ext cx="1031243" cy="1031243"/>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6EAE9"/>
            </a:solidFill>
            <a:ln w="66675" cap="sq">
              <a:solidFill>
                <a:srgbClr val="FFFFFF"/>
              </a:solidFill>
              <a:prstDash val="solid"/>
              <a:miter/>
            </a:ln>
          </p:spPr>
          <p:txBody>
            <a:bodyPr/>
            <a:lstStyle/>
            <a:p>
              <a:endParaRPr lang="en-US"/>
            </a:p>
          </p:txBody>
        </p:sp>
        <p:sp>
          <p:nvSpPr>
            <p:cNvPr id="26" name="TextBox 26"/>
            <p:cNvSpPr txBox="1"/>
            <p:nvPr/>
          </p:nvSpPr>
          <p:spPr>
            <a:xfrm>
              <a:off x="76200" y="66675"/>
              <a:ext cx="660400" cy="669925"/>
            </a:xfrm>
            <a:prstGeom prst="rect">
              <a:avLst/>
            </a:prstGeom>
          </p:spPr>
          <p:txBody>
            <a:bodyPr lIns="50800" tIns="50800" rIns="50800" bIns="50800" rtlCol="0" anchor="ctr"/>
            <a:lstStyle/>
            <a:p>
              <a:pPr algn="ctr">
                <a:lnSpc>
                  <a:spcPts val="2520"/>
                </a:lnSpc>
              </a:pPr>
              <a:r>
                <a:rPr lang="en-US" sz="2100">
                  <a:solidFill>
                    <a:srgbClr val="213343"/>
                  </a:solidFill>
                  <a:latin typeface="Paytone One"/>
                </a:rPr>
                <a:t>1</a:t>
              </a:r>
            </a:p>
          </p:txBody>
        </p:sp>
      </p:grpSp>
      <p:grpSp>
        <p:nvGrpSpPr>
          <p:cNvPr id="27" name="Group 27"/>
          <p:cNvGrpSpPr/>
          <p:nvPr/>
        </p:nvGrpSpPr>
        <p:grpSpPr>
          <a:xfrm>
            <a:off x="6774496" y="2428314"/>
            <a:ext cx="8797803" cy="1099696"/>
            <a:chOff x="0" y="0"/>
            <a:chExt cx="3010858" cy="376347"/>
          </a:xfrm>
        </p:grpSpPr>
        <p:sp>
          <p:nvSpPr>
            <p:cNvPr id="28" name="Freeform 28"/>
            <p:cNvSpPr/>
            <p:nvPr/>
          </p:nvSpPr>
          <p:spPr>
            <a:xfrm>
              <a:off x="0" y="0"/>
              <a:ext cx="3010858" cy="376347"/>
            </a:xfrm>
            <a:custGeom>
              <a:avLst/>
              <a:gdLst/>
              <a:ahLst/>
              <a:cxnLst/>
              <a:rect l="l" t="t" r="r" b="b"/>
              <a:pathLst>
                <a:path w="3010858" h="376347">
                  <a:moveTo>
                    <a:pt x="76559" y="0"/>
                  </a:moveTo>
                  <a:lnTo>
                    <a:pt x="2934300" y="0"/>
                  </a:lnTo>
                  <a:cubicBezTo>
                    <a:pt x="2976582" y="0"/>
                    <a:pt x="3010858" y="34276"/>
                    <a:pt x="3010858" y="76559"/>
                  </a:cubicBezTo>
                  <a:lnTo>
                    <a:pt x="3010858" y="299789"/>
                  </a:lnTo>
                  <a:cubicBezTo>
                    <a:pt x="3010858" y="320093"/>
                    <a:pt x="3002792" y="339566"/>
                    <a:pt x="2988435" y="353924"/>
                  </a:cubicBezTo>
                  <a:cubicBezTo>
                    <a:pt x="2974077" y="368281"/>
                    <a:pt x="2954604" y="376347"/>
                    <a:pt x="2934300" y="376347"/>
                  </a:cubicBezTo>
                  <a:lnTo>
                    <a:pt x="76559" y="376347"/>
                  </a:lnTo>
                  <a:cubicBezTo>
                    <a:pt x="34276" y="376347"/>
                    <a:pt x="0" y="342071"/>
                    <a:pt x="0" y="299789"/>
                  </a:cubicBezTo>
                  <a:lnTo>
                    <a:pt x="0" y="76559"/>
                  </a:lnTo>
                  <a:cubicBezTo>
                    <a:pt x="0" y="34276"/>
                    <a:pt x="34276" y="0"/>
                    <a:pt x="76559" y="0"/>
                  </a:cubicBezTo>
                  <a:close/>
                </a:path>
              </a:pathLst>
            </a:custGeom>
            <a:solidFill>
              <a:srgbClr val="86EAE9"/>
            </a:solidFill>
            <a:ln cap="rnd">
              <a:noFill/>
              <a:prstDash val="solid"/>
              <a:round/>
            </a:ln>
          </p:spPr>
          <p:txBody>
            <a:bodyPr/>
            <a:lstStyle/>
            <a:p>
              <a:endParaRPr lang="en-US"/>
            </a:p>
          </p:txBody>
        </p:sp>
        <p:sp>
          <p:nvSpPr>
            <p:cNvPr id="29" name="TextBox 29"/>
            <p:cNvSpPr txBox="1"/>
            <p:nvPr/>
          </p:nvSpPr>
          <p:spPr>
            <a:xfrm>
              <a:off x="0" y="-9525"/>
              <a:ext cx="3010858" cy="385872"/>
            </a:xfrm>
            <a:prstGeom prst="rect">
              <a:avLst/>
            </a:prstGeom>
          </p:spPr>
          <p:txBody>
            <a:bodyPr lIns="50800" tIns="50800" rIns="50800" bIns="50800" rtlCol="0" anchor="ctr"/>
            <a:lstStyle/>
            <a:p>
              <a:pPr algn="ctr">
                <a:lnSpc>
                  <a:spcPts val="3719"/>
                </a:lnSpc>
              </a:pPr>
              <a:r>
                <a:rPr lang="en-US" sz="3099">
                  <a:solidFill>
                    <a:srgbClr val="000000"/>
                  </a:solidFill>
                  <a:latin typeface="Paytone One"/>
                </a:rPr>
                <a:t>CHƯƠNG 1: TỔNG QUAN</a:t>
              </a:r>
            </a:p>
          </p:txBody>
        </p:sp>
      </p:grpSp>
      <p:grpSp>
        <p:nvGrpSpPr>
          <p:cNvPr id="30" name="Group 30"/>
          <p:cNvGrpSpPr/>
          <p:nvPr/>
        </p:nvGrpSpPr>
        <p:grpSpPr>
          <a:xfrm>
            <a:off x="6559229" y="2462540"/>
            <a:ext cx="1031243" cy="1031243"/>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3380"/>
            </a:solidFill>
            <a:ln w="66675" cap="sq">
              <a:solidFill>
                <a:srgbClr val="FFFFFF"/>
              </a:solidFill>
              <a:prstDash val="solid"/>
              <a:miter/>
            </a:ln>
          </p:spPr>
          <p:txBody>
            <a:bodyPr/>
            <a:lstStyle/>
            <a:p>
              <a:endParaRPr lang="en-US"/>
            </a:p>
          </p:txBody>
        </p:sp>
        <p:sp>
          <p:nvSpPr>
            <p:cNvPr id="32" name="TextBox 32"/>
            <p:cNvSpPr txBox="1"/>
            <p:nvPr/>
          </p:nvSpPr>
          <p:spPr>
            <a:xfrm>
              <a:off x="76200" y="66675"/>
              <a:ext cx="660400" cy="669925"/>
            </a:xfrm>
            <a:prstGeom prst="rect">
              <a:avLst/>
            </a:prstGeom>
          </p:spPr>
          <p:txBody>
            <a:bodyPr lIns="50800" tIns="50800" rIns="50800" bIns="50800" rtlCol="0" anchor="ctr"/>
            <a:lstStyle/>
            <a:p>
              <a:pPr algn="ctr">
                <a:lnSpc>
                  <a:spcPts val="2520"/>
                </a:lnSpc>
              </a:pPr>
              <a:r>
                <a:rPr lang="en-US" sz="2100">
                  <a:solidFill>
                    <a:srgbClr val="FFFFFF"/>
                  </a:solidFill>
                  <a:latin typeface="Paytone One"/>
                </a:rPr>
                <a:t>2</a:t>
              </a:r>
            </a:p>
          </p:txBody>
        </p:sp>
      </p:grpSp>
      <p:grpSp>
        <p:nvGrpSpPr>
          <p:cNvPr id="33" name="Group 33"/>
          <p:cNvGrpSpPr/>
          <p:nvPr/>
        </p:nvGrpSpPr>
        <p:grpSpPr>
          <a:xfrm>
            <a:off x="6774496" y="3819814"/>
            <a:ext cx="8797803" cy="1099696"/>
            <a:chOff x="0" y="0"/>
            <a:chExt cx="3010858" cy="376347"/>
          </a:xfrm>
        </p:grpSpPr>
        <p:sp>
          <p:nvSpPr>
            <p:cNvPr id="34" name="Freeform 34"/>
            <p:cNvSpPr/>
            <p:nvPr/>
          </p:nvSpPr>
          <p:spPr>
            <a:xfrm>
              <a:off x="0" y="0"/>
              <a:ext cx="3010858" cy="376347"/>
            </a:xfrm>
            <a:custGeom>
              <a:avLst/>
              <a:gdLst/>
              <a:ahLst/>
              <a:cxnLst/>
              <a:rect l="l" t="t" r="r" b="b"/>
              <a:pathLst>
                <a:path w="3010858" h="376347">
                  <a:moveTo>
                    <a:pt x="76559" y="0"/>
                  </a:moveTo>
                  <a:lnTo>
                    <a:pt x="2934300" y="0"/>
                  </a:lnTo>
                  <a:cubicBezTo>
                    <a:pt x="2976582" y="0"/>
                    <a:pt x="3010858" y="34276"/>
                    <a:pt x="3010858" y="76559"/>
                  </a:cubicBezTo>
                  <a:lnTo>
                    <a:pt x="3010858" y="299789"/>
                  </a:lnTo>
                  <a:cubicBezTo>
                    <a:pt x="3010858" y="320093"/>
                    <a:pt x="3002792" y="339566"/>
                    <a:pt x="2988435" y="353924"/>
                  </a:cubicBezTo>
                  <a:cubicBezTo>
                    <a:pt x="2974077" y="368281"/>
                    <a:pt x="2954604" y="376347"/>
                    <a:pt x="2934300" y="376347"/>
                  </a:cubicBezTo>
                  <a:lnTo>
                    <a:pt x="76559" y="376347"/>
                  </a:lnTo>
                  <a:cubicBezTo>
                    <a:pt x="34276" y="376347"/>
                    <a:pt x="0" y="342071"/>
                    <a:pt x="0" y="299789"/>
                  </a:cubicBezTo>
                  <a:lnTo>
                    <a:pt x="0" y="76559"/>
                  </a:lnTo>
                  <a:cubicBezTo>
                    <a:pt x="0" y="34276"/>
                    <a:pt x="34276" y="0"/>
                    <a:pt x="76559" y="0"/>
                  </a:cubicBezTo>
                  <a:close/>
                </a:path>
              </a:pathLst>
            </a:custGeom>
            <a:solidFill>
              <a:srgbClr val="083380"/>
            </a:solidFill>
            <a:ln cap="rnd">
              <a:noFill/>
              <a:prstDash val="solid"/>
              <a:round/>
            </a:ln>
          </p:spPr>
          <p:txBody>
            <a:bodyPr/>
            <a:lstStyle/>
            <a:p>
              <a:endParaRPr lang="en-US"/>
            </a:p>
          </p:txBody>
        </p:sp>
        <p:sp>
          <p:nvSpPr>
            <p:cNvPr id="35" name="TextBox 35"/>
            <p:cNvSpPr txBox="1"/>
            <p:nvPr/>
          </p:nvSpPr>
          <p:spPr>
            <a:xfrm>
              <a:off x="0" y="0"/>
              <a:ext cx="3010858" cy="376347"/>
            </a:xfrm>
            <a:prstGeom prst="rect">
              <a:avLst/>
            </a:prstGeom>
          </p:spPr>
          <p:txBody>
            <a:bodyPr lIns="50800" tIns="50800" rIns="50800" bIns="50800" rtlCol="0" anchor="ctr"/>
            <a:lstStyle/>
            <a:p>
              <a:pPr algn="ctr">
                <a:lnSpc>
                  <a:spcPts val="3239"/>
                </a:lnSpc>
              </a:pPr>
              <a:r>
                <a:rPr lang="en-US" sz="2699">
                  <a:solidFill>
                    <a:srgbClr val="FFFFFF"/>
                  </a:solidFill>
                  <a:latin typeface="Paytone One"/>
                </a:rPr>
                <a:t>CHƯƠNG 2: NGHIÊN CỨU LÝ THUYẾT</a:t>
              </a:r>
            </a:p>
          </p:txBody>
        </p:sp>
      </p:grpSp>
      <p:grpSp>
        <p:nvGrpSpPr>
          <p:cNvPr id="36" name="Group 36"/>
          <p:cNvGrpSpPr/>
          <p:nvPr/>
        </p:nvGrpSpPr>
        <p:grpSpPr>
          <a:xfrm>
            <a:off x="6559229" y="3813759"/>
            <a:ext cx="1031243" cy="1031243"/>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92D5"/>
            </a:solidFill>
            <a:ln w="66675" cap="sq">
              <a:solidFill>
                <a:srgbClr val="FFFFFF"/>
              </a:solidFill>
              <a:prstDash val="solid"/>
              <a:miter/>
            </a:ln>
          </p:spPr>
          <p:txBody>
            <a:bodyPr/>
            <a:lstStyle/>
            <a:p>
              <a:endParaRPr lang="en-US"/>
            </a:p>
          </p:txBody>
        </p:sp>
        <p:sp>
          <p:nvSpPr>
            <p:cNvPr id="38" name="TextBox 38"/>
            <p:cNvSpPr txBox="1"/>
            <p:nvPr/>
          </p:nvSpPr>
          <p:spPr>
            <a:xfrm>
              <a:off x="76200" y="66675"/>
              <a:ext cx="660400" cy="669925"/>
            </a:xfrm>
            <a:prstGeom prst="rect">
              <a:avLst/>
            </a:prstGeom>
          </p:spPr>
          <p:txBody>
            <a:bodyPr lIns="50800" tIns="50800" rIns="50800" bIns="50800" rtlCol="0" anchor="ctr"/>
            <a:lstStyle/>
            <a:p>
              <a:pPr algn="ctr">
                <a:lnSpc>
                  <a:spcPts val="2520"/>
                </a:lnSpc>
              </a:pPr>
              <a:r>
                <a:rPr lang="en-US" sz="2100">
                  <a:solidFill>
                    <a:srgbClr val="213343"/>
                  </a:solidFill>
                  <a:latin typeface="Paytone One"/>
                </a:rPr>
                <a:t>3</a:t>
              </a:r>
            </a:p>
          </p:txBody>
        </p:sp>
      </p:grpSp>
      <p:grpSp>
        <p:nvGrpSpPr>
          <p:cNvPr id="39" name="Group 39"/>
          <p:cNvGrpSpPr/>
          <p:nvPr/>
        </p:nvGrpSpPr>
        <p:grpSpPr>
          <a:xfrm>
            <a:off x="6738035" y="5203259"/>
            <a:ext cx="8797803" cy="1099696"/>
            <a:chOff x="0" y="0"/>
            <a:chExt cx="3010858" cy="376347"/>
          </a:xfrm>
        </p:grpSpPr>
        <p:sp>
          <p:nvSpPr>
            <p:cNvPr id="40" name="Freeform 40"/>
            <p:cNvSpPr/>
            <p:nvPr/>
          </p:nvSpPr>
          <p:spPr>
            <a:xfrm>
              <a:off x="0" y="0"/>
              <a:ext cx="3010858" cy="376347"/>
            </a:xfrm>
            <a:custGeom>
              <a:avLst/>
              <a:gdLst/>
              <a:ahLst/>
              <a:cxnLst/>
              <a:rect l="l" t="t" r="r" b="b"/>
              <a:pathLst>
                <a:path w="3010858" h="376347">
                  <a:moveTo>
                    <a:pt x="76559" y="0"/>
                  </a:moveTo>
                  <a:lnTo>
                    <a:pt x="2934300" y="0"/>
                  </a:lnTo>
                  <a:cubicBezTo>
                    <a:pt x="2976582" y="0"/>
                    <a:pt x="3010858" y="34276"/>
                    <a:pt x="3010858" y="76559"/>
                  </a:cubicBezTo>
                  <a:lnTo>
                    <a:pt x="3010858" y="299789"/>
                  </a:lnTo>
                  <a:cubicBezTo>
                    <a:pt x="3010858" y="320093"/>
                    <a:pt x="3002792" y="339566"/>
                    <a:pt x="2988435" y="353924"/>
                  </a:cubicBezTo>
                  <a:cubicBezTo>
                    <a:pt x="2974077" y="368281"/>
                    <a:pt x="2954604" y="376347"/>
                    <a:pt x="2934300" y="376347"/>
                  </a:cubicBezTo>
                  <a:lnTo>
                    <a:pt x="76559" y="376347"/>
                  </a:lnTo>
                  <a:cubicBezTo>
                    <a:pt x="34276" y="376347"/>
                    <a:pt x="0" y="342071"/>
                    <a:pt x="0" y="299789"/>
                  </a:cubicBezTo>
                  <a:lnTo>
                    <a:pt x="0" y="76559"/>
                  </a:lnTo>
                  <a:cubicBezTo>
                    <a:pt x="0" y="34276"/>
                    <a:pt x="34276" y="0"/>
                    <a:pt x="76559" y="0"/>
                  </a:cubicBezTo>
                  <a:close/>
                </a:path>
              </a:pathLst>
            </a:custGeom>
            <a:solidFill>
              <a:srgbClr val="2C92D5"/>
            </a:solidFill>
            <a:ln cap="rnd">
              <a:noFill/>
              <a:prstDash val="solid"/>
              <a:round/>
            </a:ln>
          </p:spPr>
          <p:txBody>
            <a:bodyPr/>
            <a:lstStyle/>
            <a:p>
              <a:endParaRPr lang="en-US"/>
            </a:p>
          </p:txBody>
        </p:sp>
        <p:sp>
          <p:nvSpPr>
            <p:cNvPr id="41" name="TextBox 41"/>
            <p:cNvSpPr txBox="1"/>
            <p:nvPr/>
          </p:nvSpPr>
          <p:spPr>
            <a:xfrm>
              <a:off x="0" y="0"/>
              <a:ext cx="3010858" cy="376347"/>
            </a:xfrm>
            <a:prstGeom prst="rect">
              <a:avLst/>
            </a:prstGeom>
          </p:spPr>
          <p:txBody>
            <a:bodyPr lIns="50800" tIns="50800" rIns="50800" bIns="50800" rtlCol="0" anchor="ctr"/>
            <a:lstStyle/>
            <a:p>
              <a:pPr algn="ctr">
                <a:lnSpc>
                  <a:spcPts val="2879"/>
                </a:lnSpc>
              </a:pPr>
              <a:r>
                <a:rPr lang="en-US" sz="2399">
                  <a:solidFill>
                    <a:srgbClr val="FFFFFF"/>
                  </a:solidFill>
                  <a:latin typeface="Paytone One"/>
                </a:rPr>
                <a:t>CHƯƠNG 3: THỰC NGHIỆM HÓA THIẾT KẾ WEB </a:t>
              </a:r>
            </a:p>
          </p:txBody>
        </p:sp>
      </p:grpSp>
      <p:grpSp>
        <p:nvGrpSpPr>
          <p:cNvPr id="42" name="Group 42"/>
          <p:cNvGrpSpPr/>
          <p:nvPr/>
        </p:nvGrpSpPr>
        <p:grpSpPr>
          <a:xfrm>
            <a:off x="6522768" y="5203259"/>
            <a:ext cx="1031243" cy="1031243"/>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6EAE9"/>
            </a:solidFill>
            <a:ln w="66675" cap="sq">
              <a:solidFill>
                <a:srgbClr val="FFFFFF"/>
              </a:solidFill>
              <a:prstDash val="solid"/>
              <a:miter/>
            </a:ln>
          </p:spPr>
          <p:txBody>
            <a:bodyPr/>
            <a:lstStyle/>
            <a:p>
              <a:endParaRPr lang="en-US"/>
            </a:p>
          </p:txBody>
        </p:sp>
        <p:sp>
          <p:nvSpPr>
            <p:cNvPr id="44" name="TextBox 44"/>
            <p:cNvSpPr txBox="1"/>
            <p:nvPr/>
          </p:nvSpPr>
          <p:spPr>
            <a:xfrm>
              <a:off x="76200" y="66675"/>
              <a:ext cx="660400" cy="669925"/>
            </a:xfrm>
            <a:prstGeom prst="rect">
              <a:avLst/>
            </a:prstGeom>
          </p:spPr>
          <p:txBody>
            <a:bodyPr lIns="50800" tIns="50800" rIns="50800" bIns="50800" rtlCol="0" anchor="ctr"/>
            <a:lstStyle/>
            <a:p>
              <a:pPr algn="ctr">
                <a:lnSpc>
                  <a:spcPts val="2520"/>
                </a:lnSpc>
              </a:pPr>
              <a:r>
                <a:rPr lang="en-US" sz="2100">
                  <a:solidFill>
                    <a:srgbClr val="000000"/>
                  </a:solidFill>
                  <a:latin typeface="Paytone One"/>
                </a:rPr>
                <a:t>4</a:t>
              </a:r>
            </a:p>
          </p:txBody>
        </p:sp>
      </p:grpSp>
      <p:grpSp>
        <p:nvGrpSpPr>
          <p:cNvPr id="45" name="Group 45"/>
          <p:cNvGrpSpPr/>
          <p:nvPr/>
        </p:nvGrpSpPr>
        <p:grpSpPr>
          <a:xfrm>
            <a:off x="6774496" y="6599798"/>
            <a:ext cx="8797803" cy="1099696"/>
            <a:chOff x="0" y="0"/>
            <a:chExt cx="3010858" cy="376347"/>
          </a:xfrm>
        </p:grpSpPr>
        <p:sp>
          <p:nvSpPr>
            <p:cNvPr id="46" name="Freeform 46"/>
            <p:cNvSpPr/>
            <p:nvPr/>
          </p:nvSpPr>
          <p:spPr>
            <a:xfrm>
              <a:off x="0" y="0"/>
              <a:ext cx="3010858" cy="376347"/>
            </a:xfrm>
            <a:custGeom>
              <a:avLst/>
              <a:gdLst/>
              <a:ahLst/>
              <a:cxnLst/>
              <a:rect l="l" t="t" r="r" b="b"/>
              <a:pathLst>
                <a:path w="3010858" h="376347">
                  <a:moveTo>
                    <a:pt x="76559" y="0"/>
                  </a:moveTo>
                  <a:lnTo>
                    <a:pt x="2934300" y="0"/>
                  </a:lnTo>
                  <a:cubicBezTo>
                    <a:pt x="2976582" y="0"/>
                    <a:pt x="3010858" y="34276"/>
                    <a:pt x="3010858" y="76559"/>
                  </a:cubicBezTo>
                  <a:lnTo>
                    <a:pt x="3010858" y="299789"/>
                  </a:lnTo>
                  <a:cubicBezTo>
                    <a:pt x="3010858" y="320093"/>
                    <a:pt x="3002792" y="339566"/>
                    <a:pt x="2988435" y="353924"/>
                  </a:cubicBezTo>
                  <a:cubicBezTo>
                    <a:pt x="2974077" y="368281"/>
                    <a:pt x="2954604" y="376347"/>
                    <a:pt x="2934300" y="376347"/>
                  </a:cubicBezTo>
                  <a:lnTo>
                    <a:pt x="76559" y="376347"/>
                  </a:lnTo>
                  <a:cubicBezTo>
                    <a:pt x="34276" y="376347"/>
                    <a:pt x="0" y="342071"/>
                    <a:pt x="0" y="299789"/>
                  </a:cubicBezTo>
                  <a:lnTo>
                    <a:pt x="0" y="76559"/>
                  </a:lnTo>
                  <a:cubicBezTo>
                    <a:pt x="0" y="34276"/>
                    <a:pt x="34276" y="0"/>
                    <a:pt x="76559" y="0"/>
                  </a:cubicBezTo>
                  <a:close/>
                </a:path>
              </a:pathLst>
            </a:custGeom>
            <a:solidFill>
              <a:srgbClr val="86EAE9"/>
            </a:solidFill>
            <a:ln cap="rnd">
              <a:noFill/>
              <a:prstDash val="solid"/>
              <a:round/>
            </a:ln>
          </p:spPr>
          <p:txBody>
            <a:bodyPr/>
            <a:lstStyle/>
            <a:p>
              <a:endParaRPr lang="en-US"/>
            </a:p>
          </p:txBody>
        </p:sp>
        <p:sp>
          <p:nvSpPr>
            <p:cNvPr id="47" name="TextBox 47"/>
            <p:cNvSpPr txBox="1"/>
            <p:nvPr/>
          </p:nvSpPr>
          <p:spPr>
            <a:xfrm>
              <a:off x="0" y="9525"/>
              <a:ext cx="3010858" cy="366822"/>
            </a:xfrm>
            <a:prstGeom prst="rect">
              <a:avLst/>
            </a:prstGeom>
          </p:spPr>
          <p:txBody>
            <a:bodyPr lIns="50800" tIns="50800" rIns="50800" bIns="50800" rtlCol="0" anchor="ctr"/>
            <a:lstStyle/>
            <a:p>
              <a:pPr algn="ctr">
                <a:lnSpc>
                  <a:spcPts val="3479"/>
                </a:lnSpc>
              </a:pPr>
              <a:r>
                <a:rPr lang="en-US" sz="2899">
                  <a:solidFill>
                    <a:srgbClr val="000000"/>
                  </a:solidFill>
                  <a:latin typeface="Paytone One"/>
                </a:rPr>
                <a:t>CHƯƠNG 4:  KẾT QUẢ NGHIÊN CỨU</a:t>
              </a:r>
            </a:p>
          </p:txBody>
        </p:sp>
      </p:grpSp>
      <p:grpSp>
        <p:nvGrpSpPr>
          <p:cNvPr id="48" name="Group 48"/>
          <p:cNvGrpSpPr/>
          <p:nvPr/>
        </p:nvGrpSpPr>
        <p:grpSpPr>
          <a:xfrm>
            <a:off x="6559229" y="6588704"/>
            <a:ext cx="1031243" cy="1031243"/>
            <a:chOff x="0" y="0"/>
            <a:chExt cx="812800" cy="812800"/>
          </a:xfrm>
        </p:grpSpPr>
        <p:sp>
          <p:nvSpPr>
            <p:cNvPr id="49" name="Freeform 4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3380"/>
            </a:solidFill>
            <a:ln w="66675" cap="sq">
              <a:solidFill>
                <a:srgbClr val="FFFFFF"/>
              </a:solidFill>
              <a:prstDash val="solid"/>
              <a:miter/>
            </a:ln>
          </p:spPr>
          <p:txBody>
            <a:bodyPr/>
            <a:lstStyle/>
            <a:p>
              <a:endParaRPr lang="en-US"/>
            </a:p>
          </p:txBody>
        </p:sp>
        <p:sp>
          <p:nvSpPr>
            <p:cNvPr id="50" name="TextBox 50"/>
            <p:cNvSpPr txBox="1"/>
            <p:nvPr/>
          </p:nvSpPr>
          <p:spPr>
            <a:xfrm>
              <a:off x="76200" y="66675"/>
              <a:ext cx="660400" cy="669925"/>
            </a:xfrm>
            <a:prstGeom prst="rect">
              <a:avLst/>
            </a:prstGeom>
          </p:spPr>
          <p:txBody>
            <a:bodyPr lIns="50800" tIns="50800" rIns="50800" bIns="50800" rtlCol="0" anchor="ctr"/>
            <a:lstStyle/>
            <a:p>
              <a:pPr algn="ctr">
                <a:lnSpc>
                  <a:spcPts val="2520"/>
                </a:lnSpc>
              </a:pPr>
              <a:r>
                <a:rPr lang="en-US" sz="2100">
                  <a:solidFill>
                    <a:srgbClr val="FFFFFF"/>
                  </a:solidFill>
                  <a:latin typeface="Paytone One"/>
                </a:rPr>
                <a:t>5</a:t>
              </a:r>
            </a:p>
          </p:txBody>
        </p:sp>
      </p:grpSp>
      <p:grpSp>
        <p:nvGrpSpPr>
          <p:cNvPr id="51" name="Group 51"/>
          <p:cNvGrpSpPr/>
          <p:nvPr/>
        </p:nvGrpSpPr>
        <p:grpSpPr>
          <a:xfrm>
            <a:off x="5540180" y="8426122"/>
            <a:ext cx="1498209" cy="214643"/>
            <a:chOff x="0" y="0"/>
            <a:chExt cx="3545840" cy="508000"/>
          </a:xfrm>
        </p:grpSpPr>
        <p:sp>
          <p:nvSpPr>
            <p:cNvPr id="52" name="Freeform 52"/>
            <p:cNvSpPr/>
            <p:nvPr/>
          </p:nvSpPr>
          <p:spPr>
            <a:xfrm>
              <a:off x="3097530" y="49530"/>
              <a:ext cx="408940" cy="408940"/>
            </a:xfrm>
            <a:custGeom>
              <a:avLst/>
              <a:gdLst/>
              <a:ahLst/>
              <a:cxnLst/>
              <a:rect l="l" t="t" r="r" b="b"/>
              <a:pathLst>
                <a:path w="408940" h="408940">
                  <a:moveTo>
                    <a:pt x="204470" y="0"/>
                  </a:moveTo>
                  <a:cubicBezTo>
                    <a:pt x="91544" y="0"/>
                    <a:pt x="0" y="91544"/>
                    <a:pt x="0" y="204470"/>
                  </a:cubicBezTo>
                  <a:cubicBezTo>
                    <a:pt x="0" y="317396"/>
                    <a:pt x="91544" y="408940"/>
                    <a:pt x="204470" y="408940"/>
                  </a:cubicBezTo>
                  <a:cubicBezTo>
                    <a:pt x="317396" y="408940"/>
                    <a:pt x="408940" y="317396"/>
                    <a:pt x="408940" y="204470"/>
                  </a:cubicBezTo>
                  <a:cubicBezTo>
                    <a:pt x="408940" y="91544"/>
                    <a:pt x="317396" y="0"/>
                    <a:pt x="204470" y="0"/>
                  </a:cubicBezTo>
                  <a:close/>
                </a:path>
              </a:pathLst>
            </a:custGeom>
            <a:solidFill>
              <a:srgbClr val="FFFFFF"/>
            </a:solidFill>
          </p:spPr>
          <p:txBody>
            <a:bodyPr/>
            <a:lstStyle/>
            <a:p>
              <a:endParaRPr lang="en-US"/>
            </a:p>
          </p:txBody>
        </p:sp>
        <p:sp>
          <p:nvSpPr>
            <p:cNvPr id="53" name="Freeform 53"/>
            <p:cNvSpPr/>
            <p:nvPr/>
          </p:nvSpPr>
          <p:spPr>
            <a:xfrm>
              <a:off x="0" y="11430"/>
              <a:ext cx="3545840" cy="485140"/>
            </a:xfrm>
            <a:custGeom>
              <a:avLst/>
              <a:gdLst/>
              <a:ahLst/>
              <a:cxnLst/>
              <a:rect l="l" t="t" r="r" b="b"/>
              <a:pathLst>
                <a:path w="3545840" h="485140">
                  <a:moveTo>
                    <a:pt x="3302000" y="0"/>
                  </a:moveTo>
                  <a:cubicBezTo>
                    <a:pt x="3181350" y="0"/>
                    <a:pt x="3081020" y="88900"/>
                    <a:pt x="3061970" y="204470"/>
                  </a:cubicBezTo>
                  <a:lnTo>
                    <a:pt x="0" y="204470"/>
                  </a:lnTo>
                  <a:lnTo>
                    <a:pt x="0" y="280670"/>
                  </a:lnTo>
                  <a:lnTo>
                    <a:pt x="3063240" y="280670"/>
                  </a:lnTo>
                  <a:cubicBezTo>
                    <a:pt x="3081020" y="396240"/>
                    <a:pt x="3182620" y="485140"/>
                    <a:pt x="3303270" y="485140"/>
                  </a:cubicBezTo>
                  <a:cubicBezTo>
                    <a:pt x="3437890" y="485140"/>
                    <a:pt x="3545840" y="375920"/>
                    <a:pt x="3545840" y="242570"/>
                  </a:cubicBezTo>
                  <a:cubicBezTo>
                    <a:pt x="3545840" y="107950"/>
                    <a:pt x="3436620" y="0"/>
                    <a:pt x="3302000" y="0"/>
                  </a:cubicBezTo>
                  <a:close/>
                  <a:moveTo>
                    <a:pt x="3302000" y="408940"/>
                  </a:moveTo>
                  <a:cubicBezTo>
                    <a:pt x="3210560" y="408940"/>
                    <a:pt x="3135630" y="334010"/>
                    <a:pt x="3135630" y="242570"/>
                  </a:cubicBezTo>
                  <a:cubicBezTo>
                    <a:pt x="3135630" y="151130"/>
                    <a:pt x="3210560" y="76200"/>
                    <a:pt x="3302000" y="76200"/>
                  </a:cubicBezTo>
                  <a:cubicBezTo>
                    <a:pt x="3393440" y="76200"/>
                    <a:pt x="3468370" y="151130"/>
                    <a:pt x="3468370" y="242570"/>
                  </a:cubicBezTo>
                  <a:cubicBezTo>
                    <a:pt x="3469640" y="334010"/>
                    <a:pt x="3394710" y="408940"/>
                    <a:pt x="3302000" y="408940"/>
                  </a:cubicBezTo>
                  <a:close/>
                </a:path>
              </a:pathLst>
            </a:custGeom>
            <a:solidFill>
              <a:srgbClr val="000000"/>
            </a:solidFill>
          </p:spPr>
          <p:txBody>
            <a:bodyPr/>
            <a:lstStyle/>
            <a:p>
              <a:endParaRPr lang="en-US"/>
            </a:p>
          </p:txBody>
        </p:sp>
      </p:grpSp>
      <p:grpSp>
        <p:nvGrpSpPr>
          <p:cNvPr id="54" name="Group 54"/>
          <p:cNvGrpSpPr/>
          <p:nvPr/>
        </p:nvGrpSpPr>
        <p:grpSpPr>
          <a:xfrm>
            <a:off x="6738035" y="7991298"/>
            <a:ext cx="8797803" cy="1099696"/>
            <a:chOff x="0" y="0"/>
            <a:chExt cx="3010858" cy="376347"/>
          </a:xfrm>
        </p:grpSpPr>
        <p:sp>
          <p:nvSpPr>
            <p:cNvPr id="55" name="Freeform 55"/>
            <p:cNvSpPr/>
            <p:nvPr/>
          </p:nvSpPr>
          <p:spPr>
            <a:xfrm>
              <a:off x="0" y="0"/>
              <a:ext cx="3010858" cy="376347"/>
            </a:xfrm>
            <a:custGeom>
              <a:avLst/>
              <a:gdLst/>
              <a:ahLst/>
              <a:cxnLst/>
              <a:rect l="l" t="t" r="r" b="b"/>
              <a:pathLst>
                <a:path w="3010858" h="376347">
                  <a:moveTo>
                    <a:pt x="76559" y="0"/>
                  </a:moveTo>
                  <a:lnTo>
                    <a:pt x="2934300" y="0"/>
                  </a:lnTo>
                  <a:cubicBezTo>
                    <a:pt x="2976582" y="0"/>
                    <a:pt x="3010858" y="34276"/>
                    <a:pt x="3010858" y="76559"/>
                  </a:cubicBezTo>
                  <a:lnTo>
                    <a:pt x="3010858" y="299789"/>
                  </a:lnTo>
                  <a:cubicBezTo>
                    <a:pt x="3010858" y="320093"/>
                    <a:pt x="3002792" y="339566"/>
                    <a:pt x="2988435" y="353924"/>
                  </a:cubicBezTo>
                  <a:cubicBezTo>
                    <a:pt x="2974077" y="368281"/>
                    <a:pt x="2954604" y="376347"/>
                    <a:pt x="2934300" y="376347"/>
                  </a:cubicBezTo>
                  <a:lnTo>
                    <a:pt x="76559" y="376347"/>
                  </a:lnTo>
                  <a:cubicBezTo>
                    <a:pt x="34276" y="376347"/>
                    <a:pt x="0" y="342071"/>
                    <a:pt x="0" y="299789"/>
                  </a:cubicBezTo>
                  <a:lnTo>
                    <a:pt x="0" y="76559"/>
                  </a:lnTo>
                  <a:cubicBezTo>
                    <a:pt x="0" y="34276"/>
                    <a:pt x="34276" y="0"/>
                    <a:pt x="76559" y="0"/>
                  </a:cubicBezTo>
                  <a:close/>
                </a:path>
              </a:pathLst>
            </a:custGeom>
            <a:solidFill>
              <a:srgbClr val="083380"/>
            </a:solidFill>
            <a:ln cap="rnd">
              <a:noFill/>
              <a:prstDash val="solid"/>
              <a:round/>
            </a:ln>
          </p:spPr>
          <p:txBody>
            <a:bodyPr/>
            <a:lstStyle/>
            <a:p>
              <a:endParaRPr lang="en-US"/>
            </a:p>
          </p:txBody>
        </p:sp>
        <p:sp>
          <p:nvSpPr>
            <p:cNvPr id="56" name="TextBox 56"/>
            <p:cNvSpPr txBox="1"/>
            <p:nvPr/>
          </p:nvSpPr>
          <p:spPr>
            <a:xfrm>
              <a:off x="0" y="0"/>
              <a:ext cx="3010858" cy="376347"/>
            </a:xfrm>
            <a:prstGeom prst="rect">
              <a:avLst/>
            </a:prstGeom>
          </p:spPr>
          <p:txBody>
            <a:bodyPr lIns="50800" tIns="50800" rIns="50800" bIns="50800" rtlCol="0" anchor="ctr"/>
            <a:lstStyle/>
            <a:p>
              <a:pPr algn="ctr">
                <a:lnSpc>
                  <a:spcPts val="2879"/>
                </a:lnSpc>
              </a:pPr>
              <a:r>
                <a:rPr lang="en-US" sz="2399">
                  <a:solidFill>
                    <a:srgbClr val="FFFFFF"/>
                  </a:solidFill>
                  <a:latin typeface="Paytone One"/>
                </a:rPr>
                <a:t>CHƯƠNG 5: KẾT LUẬN VÀ HƯỚNG PHÁT TRIỂN</a:t>
              </a:r>
            </a:p>
          </p:txBody>
        </p:sp>
      </p:grpSp>
      <p:grpSp>
        <p:nvGrpSpPr>
          <p:cNvPr id="57" name="Group 57"/>
          <p:cNvGrpSpPr/>
          <p:nvPr/>
        </p:nvGrpSpPr>
        <p:grpSpPr>
          <a:xfrm>
            <a:off x="6522768" y="7985243"/>
            <a:ext cx="1031243" cy="1031243"/>
            <a:chOff x="0" y="0"/>
            <a:chExt cx="812800" cy="812800"/>
          </a:xfrm>
        </p:grpSpPr>
        <p:sp>
          <p:nvSpPr>
            <p:cNvPr id="58" name="Freeform 5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6EAE9"/>
            </a:solidFill>
            <a:ln w="66675" cap="sq">
              <a:solidFill>
                <a:srgbClr val="FFFFFF"/>
              </a:solidFill>
              <a:prstDash val="solid"/>
              <a:miter/>
            </a:ln>
          </p:spPr>
          <p:txBody>
            <a:bodyPr/>
            <a:lstStyle/>
            <a:p>
              <a:endParaRPr lang="en-US"/>
            </a:p>
          </p:txBody>
        </p:sp>
        <p:sp>
          <p:nvSpPr>
            <p:cNvPr id="59" name="TextBox 59"/>
            <p:cNvSpPr txBox="1"/>
            <p:nvPr/>
          </p:nvSpPr>
          <p:spPr>
            <a:xfrm>
              <a:off x="76200" y="66675"/>
              <a:ext cx="660400" cy="669925"/>
            </a:xfrm>
            <a:prstGeom prst="rect">
              <a:avLst/>
            </a:prstGeom>
          </p:spPr>
          <p:txBody>
            <a:bodyPr lIns="50800" tIns="50800" rIns="50800" bIns="50800" rtlCol="0" anchor="ctr"/>
            <a:lstStyle/>
            <a:p>
              <a:pPr algn="ctr">
                <a:lnSpc>
                  <a:spcPts val="2520"/>
                </a:lnSpc>
              </a:pPr>
              <a:r>
                <a:rPr lang="en-US" sz="2100">
                  <a:solidFill>
                    <a:srgbClr val="213343"/>
                  </a:solidFill>
                  <a:latin typeface="Paytone One"/>
                </a:rPr>
                <a:t>6</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0126" y="597909"/>
            <a:ext cx="4944305" cy="1003227"/>
            <a:chOff x="0" y="0"/>
            <a:chExt cx="12153875" cy="2466090"/>
          </a:xfrm>
        </p:grpSpPr>
        <p:sp>
          <p:nvSpPr>
            <p:cNvPr id="3" name="Freeform 3"/>
            <p:cNvSpPr/>
            <p:nvPr/>
          </p:nvSpPr>
          <p:spPr>
            <a:xfrm>
              <a:off x="0" y="0"/>
              <a:ext cx="12153875" cy="2466090"/>
            </a:xfrm>
            <a:custGeom>
              <a:avLst/>
              <a:gdLst/>
              <a:ahLst/>
              <a:cxnLst/>
              <a:rect l="l" t="t" r="r" b="b"/>
              <a:pathLst>
                <a:path w="12153875" h="2466090">
                  <a:moveTo>
                    <a:pt x="12029415" y="2466090"/>
                  </a:moveTo>
                  <a:lnTo>
                    <a:pt x="124460" y="2466090"/>
                  </a:lnTo>
                  <a:cubicBezTo>
                    <a:pt x="55880" y="2466090"/>
                    <a:pt x="0" y="2410210"/>
                    <a:pt x="0" y="2341630"/>
                  </a:cubicBezTo>
                  <a:lnTo>
                    <a:pt x="0" y="124460"/>
                  </a:lnTo>
                  <a:cubicBezTo>
                    <a:pt x="0" y="55880"/>
                    <a:pt x="55880" y="0"/>
                    <a:pt x="124460" y="0"/>
                  </a:cubicBezTo>
                  <a:lnTo>
                    <a:pt x="12029415" y="0"/>
                  </a:lnTo>
                  <a:cubicBezTo>
                    <a:pt x="12097995" y="0"/>
                    <a:pt x="12153875" y="55880"/>
                    <a:pt x="12153875" y="124460"/>
                  </a:cubicBezTo>
                  <a:lnTo>
                    <a:pt x="12153875" y="2341630"/>
                  </a:lnTo>
                  <a:cubicBezTo>
                    <a:pt x="12153875" y="2410210"/>
                    <a:pt x="12097995" y="2466090"/>
                    <a:pt x="12029415" y="2466090"/>
                  </a:cubicBezTo>
                  <a:close/>
                </a:path>
              </a:pathLst>
            </a:custGeom>
            <a:solidFill>
              <a:srgbClr val="37C9EF"/>
            </a:solidFill>
          </p:spPr>
          <p:txBody>
            <a:bodyPr/>
            <a:lstStyle/>
            <a:p>
              <a:endParaRPr lang="en-US"/>
            </a:p>
          </p:txBody>
        </p:sp>
      </p:grpSp>
      <p:sp>
        <p:nvSpPr>
          <p:cNvPr id="4" name="Freeform 4"/>
          <p:cNvSpPr/>
          <p:nvPr/>
        </p:nvSpPr>
        <p:spPr>
          <a:xfrm>
            <a:off x="512608" y="394819"/>
            <a:ext cx="2824405" cy="1267761"/>
          </a:xfrm>
          <a:custGeom>
            <a:avLst/>
            <a:gdLst/>
            <a:ahLst/>
            <a:cxnLst/>
            <a:rect l="l" t="t" r="r" b="b"/>
            <a:pathLst>
              <a:path w="2824405" h="1267761">
                <a:moveTo>
                  <a:pt x="0" y="0"/>
                </a:moveTo>
                <a:lnTo>
                  <a:pt x="2824405" y="0"/>
                </a:lnTo>
                <a:lnTo>
                  <a:pt x="2824405" y="1267762"/>
                </a:lnTo>
                <a:lnTo>
                  <a:pt x="0" y="1267762"/>
                </a:lnTo>
                <a:lnTo>
                  <a:pt x="0" y="0"/>
                </a:lnTo>
                <a:close/>
              </a:path>
            </a:pathLst>
          </a:custGeom>
          <a:blipFill>
            <a:blip r:embed="rId2"/>
            <a:stretch>
              <a:fillRect l="-11279" b="-20416"/>
            </a:stretch>
          </a:blipFill>
        </p:spPr>
        <p:txBody>
          <a:bodyPr/>
          <a:lstStyle/>
          <a:p>
            <a:endParaRPr lang="en-US"/>
          </a:p>
        </p:txBody>
      </p:sp>
      <p:sp>
        <p:nvSpPr>
          <p:cNvPr id="5" name="TextBox 5"/>
          <p:cNvSpPr txBox="1"/>
          <p:nvPr/>
        </p:nvSpPr>
        <p:spPr>
          <a:xfrm>
            <a:off x="1892910" y="777299"/>
            <a:ext cx="4719039" cy="781684"/>
          </a:xfrm>
          <a:prstGeom prst="rect">
            <a:avLst/>
          </a:prstGeom>
        </p:spPr>
        <p:txBody>
          <a:bodyPr lIns="0" tIns="0" rIns="0" bIns="0" rtlCol="0" anchor="t">
            <a:spAutoFit/>
          </a:bodyPr>
          <a:lstStyle/>
          <a:p>
            <a:pPr algn="ctr">
              <a:lnSpc>
                <a:spcPts val="5740"/>
              </a:lnSpc>
            </a:pPr>
            <a:r>
              <a:rPr lang="en-US" sz="4100">
                <a:solidFill>
                  <a:srgbClr val="000000"/>
                </a:solidFill>
                <a:latin typeface="Bungee"/>
              </a:rPr>
              <a:t>Chương 4</a:t>
            </a:r>
          </a:p>
        </p:txBody>
      </p:sp>
      <p:sp>
        <p:nvSpPr>
          <p:cNvPr id="6" name="TextBox 6"/>
          <p:cNvSpPr txBox="1"/>
          <p:nvPr/>
        </p:nvSpPr>
        <p:spPr>
          <a:xfrm>
            <a:off x="5857031" y="1939765"/>
            <a:ext cx="7173169" cy="756617"/>
          </a:xfrm>
          <a:prstGeom prst="rect">
            <a:avLst/>
          </a:prstGeom>
        </p:spPr>
        <p:txBody>
          <a:bodyPr wrap="square" lIns="0" tIns="0" rIns="0" bIns="0" rtlCol="0" anchor="t">
            <a:spAutoFit/>
          </a:bodyPr>
          <a:lstStyle/>
          <a:p>
            <a:pPr algn="ctr">
              <a:lnSpc>
                <a:spcPts val="5880"/>
              </a:lnSpc>
            </a:pPr>
            <a:r>
              <a:rPr lang="en-US" sz="4200">
                <a:solidFill>
                  <a:srgbClr val="000000"/>
                </a:solidFill>
                <a:latin typeface="Paytone One"/>
              </a:rPr>
              <a:t>Demo kết quả sản phẩm</a:t>
            </a:r>
          </a:p>
        </p:txBody>
      </p:sp>
      <p:pic>
        <p:nvPicPr>
          <p:cNvPr id="9" name="Graphic 10">
            <a:extLst>
              <a:ext uri="{FF2B5EF4-FFF2-40B4-BE49-F238E27FC236}">
                <a16:creationId xmlns:a16="http://schemas.microsoft.com/office/drawing/2014/main" id="{62B8EB4B-D1EB-4CCC-96E5-27C107467BB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8000" y="3071490"/>
            <a:ext cx="5006259" cy="4205610"/>
          </a:xfrm>
          <a:prstGeom prst="rect">
            <a:avLst/>
          </a:prstGeom>
        </p:spPr>
      </p:pic>
      <p:sp>
        <p:nvSpPr>
          <p:cNvPr id="10" name="TextBox 9">
            <a:extLst>
              <a:ext uri="{FF2B5EF4-FFF2-40B4-BE49-F238E27FC236}">
                <a16:creationId xmlns:a16="http://schemas.microsoft.com/office/drawing/2014/main" id="{51CD9421-AC68-454D-B5E5-62347266C0C9}"/>
              </a:ext>
            </a:extLst>
          </p:cNvPr>
          <p:cNvSpPr txBox="1"/>
          <p:nvPr/>
        </p:nvSpPr>
        <p:spPr>
          <a:xfrm>
            <a:off x="4859945" y="7646686"/>
            <a:ext cx="9167339" cy="1661993"/>
          </a:xfrm>
          <a:prstGeom prst="rect">
            <a:avLst/>
          </a:prstGeom>
          <a:noFill/>
        </p:spPr>
        <p:txBody>
          <a:bodyPr wrap="square" lIns="0" tIns="0" rIns="0" bIns="0" rtlCol="0">
            <a:spAutoFit/>
          </a:bodyPr>
          <a:lstStyle/>
          <a:p>
            <a:pPr algn="ctr"/>
            <a:r>
              <a:rPr lang="en-US" sz="3600">
                <a:latin typeface="#9Slide03 Montserrat" panose="00000500000000000000" pitchFamily="2" charset="0"/>
              </a:rPr>
              <a:t>Sản phẩm đã được share với </a:t>
            </a:r>
            <a:r>
              <a:rPr lang="en-US" sz="3600">
                <a:latin typeface="Arial" panose="020B0604020202020204" pitchFamily="34" charset="0"/>
                <a:cs typeface="Arial" panose="020B0604020202020204" pitchFamily="34" charset="0"/>
              </a:rPr>
              <a:t>đường</a:t>
            </a:r>
            <a:r>
              <a:rPr lang="en-US" sz="3600">
                <a:latin typeface="#9Slide03 Montserrat" panose="00000500000000000000" pitchFamily="2" charset="0"/>
              </a:rPr>
              <a:t> dẫn:</a:t>
            </a:r>
          </a:p>
          <a:p>
            <a:pPr algn="ctr"/>
            <a:r>
              <a:rPr lang="en-US" sz="3600">
                <a:latin typeface="#9Slide03 Montserrat" panose="00000500000000000000" pitchFamily="2" charset="0"/>
              </a:rPr>
              <a:t> </a:t>
            </a:r>
          </a:p>
          <a:p>
            <a:pPr algn="ctr"/>
            <a:endParaRPr lang="en-US" sz="3600">
              <a:latin typeface="#9Slide03 Montserrat" panose="00000500000000000000" pitchFamily="2" charset="0"/>
            </a:endParaRPr>
          </a:p>
        </p:txBody>
      </p:sp>
      <p:grpSp>
        <p:nvGrpSpPr>
          <p:cNvPr id="11" name="Group 10">
            <a:extLst>
              <a:ext uri="{FF2B5EF4-FFF2-40B4-BE49-F238E27FC236}">
                <a16:creationId xmlns:a16="http://schemas.microsoft.com/office/drawing/2014/main" id="{E621B694-8624-4894-AF77-FB606339CA19}"/>
              </a:ext>
            </a:extLst>
          </p:cNvPr>
          <p:cNvGrpSpPr/>
          <p:nvPr/>
        </p:nvGrpSpPr>
        <p:grpSpPr>
          <a:xfrm>
            <a:off x="5105400" y="8345542"/>
            <a:ext cx="9167335" cy="508285"/>
            <a:chOff x="3855729" y="5940126"/>
            <a:chExt cx="7873797" cy="508285"/>
          </a:xfrm>
        </p:grpSpPr>
        <p:sp>
          <p:nvSpPr>
            <p:cNvPr id="12" name="TextBox 11">
              <a:extLst>
                <a:ext uri="{FF2B5EF4-FFF2-40B4-BE49-F238E27FC236}">
                  <a16:creationId xmlns:a16="http://schemas.microsoft.com/office/drawing/2014/main" id="{D733D272-6E41-4B09-96D7-134FACB7FA3F}"/>
                </a:ext>
              </a:extLst>
            </p:cNvPr>
            <p:cNvSpPr txBox="1"/>
            <p:nvPr/>
          </p:nvSpPr>
          <p:spPr>
            <a:xfrm>
              <a:off x="4495799" y="5940126"/>
              <a:ext cx="7233727" cy="492443"/>
            </a:xfrm>
            <a:prstGeom prst="rect">
              <a:avLst/>
            </a:prstGeom>
            <a:noFill/>
          </p:spPr>
          <p:txBody>
            <a:bodyPr wrap="square" lIns="0" tIns="0" rIns="0" bIns="0" rtlCol="0">
              <a:spAutoFit/>
            </a:bodyPr>
            <a:lstStyle/>
            <a:p>
              <a:r>
                <a:rPr lang="en-US" sz="3200">
                  <a:solidFill>
                    <a:srgbClr val="7F00FF"/>
                  </a:solidFill>
                  <a:latin typeface="#9Slide03 Montserrat" panose="00000500000000000000" pitchFamily="2" charset="0"/>
                </a:rPr>
                <a:t>https://110121146DangThiKimNgan-csn.com</a:t>
              </a:r>
            </a:p>
          </p:txBody>
        </p:sp>
        <p:pic>
          <p:nvPicPr>
            <p:cNvPr id="13" name="Graphic 12">
              <a:extLst>
                <a:ext uri="{FF2B5EF4-FFF2-40B4-BE49-F238E27FC236}">
                  <a16:creationId xmlns:a16="http://schemas.microsoft.com/office/drawing/2014/main" id="{E81287EB-DF2B-41FD-A698-8C01DC85640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55729" y="5958348"/>
              <a:ext cx="490063" cy="490063"/>
            </a:xfrm>
            <a:prstGeom prst="rect">
              <a:avLst/>
            </a:prstGeom>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0126" y="597909"/>
            <a:ext cx="4944305" cy="1003227"/>
            <a:chOff x="0" y="0"/>
            <a:chExt cx="12153875" cy="2466090"/>
          </a:xfrm>
        </p:grpSpPr>
        <p:sp>
          <p:nvSpPr>
            <p:cNvPr id="3" name="Freeform 3"/>
            <p:cNvSpPr/>
            <p:nvPr/>
          </p:nvSpPr>
          <p:spPr>
            <a:xfrm>
              <a:off x="0" y="0"/>
              <a:ext cx="12153875" cy="2466090"/>
            </a:xfrm>
            <a:custGeom>
              <a:avLst/>
              <a:gdLst/>
              <a:ahLst/>
              <a:cxnLst/>
              <a:rect l="l" t="t" r="r" b="b"/>
              <a:pathLst>
                <a:path w="12153875" h="2466090">
                  <a:moveTo>
                    <a:pt x="12029415" y="2466090"/>
                  </a:moveTo>
                  <a:lnTo>
                    <a:pt x="124460" y="2466090"/>
                  </a:lnTo>
                  <a:cubicBezTo>
                    <a:pt x="55880" y="2466090"/>
                    <a:pt x="0" y="2410210"/>
                    <a:pt x="0" y="2341630"/>
                  </a:cubicBezTo>
                  <a:lnTo>
                    <a:pt x="0" y="124460"/>
                  </a:lnTo>
                  <a:cubicBezTo>
                    <a:pt x="0" y="55880"/>
                    <a:pt x="55880" y="0"/>
                    <a:pt x="124460" y="0"/>
                  </a:cubicBezTo>
                  <a:lnTo>
                    <a:pt x="12029415" y="0"/>
                  </a:lnTo>
                  <a:cubicBezTo>
                    <a:pt x="12097995" y="0"/>
                    <a:pt x="12153875" y="55880"/>
                    <a:pt x="12153875" y="124460"/>
                  </a:cubicBezTo>
                  <a:lnTo>
                    <a:pt x="12153875" y="2341630"/>
                  </a:lnTo>
                  <a:cubicBezTo>
                    <a:pt x="12153875" y="2410210"/>
                    <a:pt x="12097995" y="2466090"/>
                    <a:pt x="12029415" y="2466090"/>
                  </a:cubicBezTo>
                  <a:close/>
                </a:path>
              </a:pathLst>
            </a:custGeom>
            <a:solidFill>
              <a:srgbClr val="37C9EF"/>
            </a:solidFill>
          </p:spPr>
          <p:txBody>
            <a:bodyPr/>
            <a:lstStyle/>
            <a:p>
              <a:endParaRPr lang="en-US"/>
            </a:p>
          </p:txBody>
        </p:sp>
      </p:grpSp>
      <p:sp>
        <p:nvSpPr>
          <p:cNvPr id="4" name="Freeform 4"/>
          <p:cNvSpPr/>
          <p:nvPr/>
        </p:nvSpPr>
        <p:spPr>
          <a:xfrm>
            <a:off x="512608" y="394819"/>
            <a:ext cx="2824405" cy="1267761"/>
          </a:xfrm>
          <a:custGeom>
            <a:avLst/>
            <a:gdLst/>
            <a:ahLst/>
            <a:cxnLst/>
            <a:rect l="l" t="t" r="r" b="b"/>
            <a:pathLst>
              <a:path w="2824405" h="1267761">
                <a:moveTo>
                  <a:pt x="0" y="0"/>
                </a:moveTo>
                <a:lnTo>
                  <a:pt x="2824405" y="0"/>
                </a:lnTo>
                <a:lnTo>
                  <a:pt x="2824405" y="1267762"/>
                </a:lnTo>
                <a:lnTo>
                  <a:pt x="0" y="1267762"/>
                </a:lnTo>
                <a:lnTo>
                  <a:pt x="0" y="0"/>
                </a:lnTo>
                <a:close/>
              </a:path>
            </a:pathLst>
          </a:custGeom>
          <a:blipFill>
            <a:blip r:embed="rId2"/>
            <a:stretch>
              <a:fillRect l="-11279" b="-20416"/>
            </a:stretch>
          </a:blipFill>
        </p:spPr>
        <p:txBody>
          <a:bodyPr/>
          <a:lstStyle/>
          <a:p>
            <a:endParaRPr lang="en-US"/>
          </a:p>
        </p:txBody>
      </p:sp>
      <p:sp>
        <p:nvSpPr>
          <p:cNvPr id="5" name="Freeform 5"/>
          <p:cNvSpPr/>
          <p:nvPr/>
        </p:nvSpPr>
        <p:spPr>
          <a:xfrm>
            <a:off x="2485040" y="3494865"/>
            <a:ext cx="851973" cy="685838"/>
          </a:xfrm>
          <a:custGeom>
            <a:avLst/>
            <a:gdLst/>
            <a:ahLst/>
            <a:cxnLst/>
            <a:rect l="l" t="t" r="r" b="b"/>
            <a:pathLst>
              <a:path w="851973" h="685838">
                <a:moveTo>
                  <a:pt x="0" y="0"/>
                </a:moveTo>
                <a:lnTo>
                  <a:pt x="851973" y="0"/>
                </a:lnTo>
                <a:lnTo>
                  <a:pt x="851973" y="685838"/>
                </a:lnTo>
                <a:lnTo>
                  <a:pt x="0" y="685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2139422" y="3009957"/>
            <a:ext cx="1562335" cy="1655654"/>
          </a:xfrm>
          <a:custGeom>
            <a:avLst/>
            <a:gdLst/>
            <a:ahLst/>
            <a:cxnLst/>
            <a:rect l="l" t="t" r="r" b="b"/>
            <a:pathLst>
              <a:path w="1562335" h="1655654">
                <a:moveTo>
                  <a:pt x="0" y="0"/>
                </a:moveTo>
                <a:lnTo>
                  <a:pt x="1562336" y="0"/>
                </a:lnTo>
                <a:lnTo>
                  <a:pt x="1562336" y="1655654"/>
                </a:lnTo>
                <a:lnTo>
                  <a:pt x="0" y="16556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2139422" y="6077598"/>
            <a:ext cx="1562335" cy="1655654"/>
          </a:xfrm>
          <a:custGeom>
            <a:avLst/>
            <a:gdLst/>
            <a:ahLst/>
            <a:cxnLst/>
            <a:rect l="l" t="t" r="r" b="b"/>
            <a:pathLst>
              <a:path w="1562335" h="1655654">
                <a:moveTo>
                  <a:pt x="0" y="0"/>
                </a:moveTo>
                <a:lnTo>
                  <a:pt x="1562336" y="0"/>
                </a:lnTo>
                <a:lnTo>
                  <a:pt x="1562336" y="1655654"/>
                </a:lnTo>
                <a:lnTo>
                  <a:pt x="0" y="16556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TextBox 8"/>
          <p:cNvSpPr txBox="1"/>
          <p:nvPr/>
        </p:nvSpPr>
        <p:spPr>
          <a:xfrm>
            <a:off x="1924810" y="792701"/>
            <a:ext cx="4719039" cy="781684"/>
          </a:xfrm>
          <a:prstGeom prst="rect">
            <a:avLst/>
          </a:prstGeom>
        </p:spPr>
        <p:txBody>
          <a:bodyPr lIns="0" tIns="0" rIns="0" bIns="0" rtlCol="0" anchor="t">
            <a:spAutoFit/>
          </a:bodyPr>
          <a:lstStyle/>
          <a:p>
            <a:pPr algn="ctr">
              <a:lnSpc>
                <a:spcPts val="5740"/>
              </a:lnSpc>
            </a:pPr>
            <a:r>
              <a:rPr lang="en-US" sz="4100">
                <a:solidFill>
                  <a:srgbClr val="000000"/>
                </a:solidFill>
                <a:latin typeface="Bungee"/>
              </a:rPr>
              <a:t>Chương 5</a:t>
            </a:r>
          </a:p>
        </p:txBody>
      </p:sp>
      <p:sp>
        <p:nvSpPr>
          <p:cNvPr id="9" name="TextBox 9"/>
          <p:cNvSpPr txBox="1"/>
          <p:nvPr/>
        </p:nvSpPr>
        <p:spPr>
          <a:xfrm>
            <a:off x="1545940" y="1849191"/>
            <a:ext cx="5214243" cy="646416"/>
          </a:xfrm>
          <a:prstGeom prst="rect">
            <a:avLst/>
          </a:prstGeom>
        </p:spPr>
        <p:txBody>
          <a:bodyPr lIns="0" tIns="0" rIns="0" bIns="0" rtlCol="0" anchor="t">
            <a:spAutoFit/>
          </a:bodyPr>
          <a:lstStyle/>
          <a:p>
            <a:pPr marL="820537" lvl="1" indent="-410269" algn="ctr">
              <a:lnSpc>
                <a:spcPts val="5320"/>
              </a:lnSpc>
              <a:buFont typeface="Arial"/>
              <a:buChar char="•"/>
            </a:pPr>
            <a:r>
              <a:rPr lang="en-US" sz="3800">
                <a:solidFill>
                  <a:srgbClr val="000000"/>
                </a:solidFill>
                <a:latin typeface="Paytone One"/>
              </a:rPr>
              <a:t>Kết quả đạt đươc: </a:t>
            </a:r>
          </a:p>
        </p:txBody>
      </p:sp>
      <p:sp>
        <p:nvSpPr>
          <p:cNvPr id="10" name="TextBox 10"/>
          <p:cNvSpPr txBox="1"/>
          <p:nvPr/>
        </p:nvSpPr>
        <p:spPr>
          <a:xfrm>
            <a:off x="4153062" y="2876607"/>
            <a:ext cx="13106238" cy="1792575"/>
          </a:xfrm>
          <a:prstGeom prst="rect">
            <a:avLst/>
          </a:prstGeom>
        </p:spPr>
        <p:txBody>
          <a:bodyPr lIns="0" tIns="0" rIns="0" bIns="0" rtlCol="0" anchor="t">
            <a:spAutoFit/>
          </a:bodyPr>
          <a:lstStyle/>
          <a:p>
            <a:pPr algn="just">
              <a:lnSpc>
                <a:spcPts val="4621"/>
              </a:lnSpc>
            </a:pPr>
            <a:r>
              <a:rPr lang="en-US" sz="3301">
                <a:solidFill>
                  <a:srgbClr val="000000"/>
                </a:solidFill>
                <a:latin typeface="Arial"/>
              </a:rPr>
              <a:t>- Tìm hiểu và nắm được cơ bản về UI/UX công cụ thiết kế Adobe XD</a:t>
            </a:r>
          </a:p>
          <a:p>
            <a:pPr algn="just">
              <a:lnSpc>
                <a:spcPts val="4621"/>
              </a:lnSpc>
            </a:pPr>
            <a:r>
              <a:rPr lang="en-US" sz="3301">
                <a:solidFill>
                  <a:srgbClr val="000000"/>
                </a:solidFill>
                <a:latin typeface="Arial"/>
              </a:rPr>
              <a:t>- Thiết kế thành công website bán trà sữa, đáp ứng yêu của đề tài</a:t>
            </a:r>
          </a:p>
          <a:p>
            <a:pPr algn="just">
              <a:lnSpc>
                <a:spcPts val="4621"/>
              </a:lnSpc>
              <a:spcBef>
                <a:spcPct val="0"/>
              </a:spcBef>
            </a:pPr>
            <a:r>
              <a:rPr lang="en-US" sz="3301">
                <a:solidFill>
                  <a:srgbClr val="000000"/>
                </a:solidFill>
                <a:latin typeface="Arial"/>
              </a:rPr>
              <a:t>- Giao diện được thiết kế đơn giản, thân thiện và dễ sử dụng</a:t>
            </a:r>
          </a:p>
        </p:txBody>
      </p:sp>
      <p:sp>
        <p:nvSpPr>
          <p:cNvPr id="11" name="TextBox 11"/>
          <p:cNvSpPr txBox="1"/>
          <p:nvPr/>
        </p:nvSpPr>
        <p:spPr>
          <a:xfrm>
            <a:off x="1924810" y="4916832"/>
            <a:ext cx="2684165" cy="646416"/>
          </a:xfrm>
          <a:prstGeom prst="rect">
            <a:avLst/>
          </a:prstGeom>
        </p:spPr>
        <p:txBody>
          <a:bodyPr lIns="0" tIns="0" rIns="0" bIns="0" rtlCol="0" anchor="t">
            <a:spAutoFit/>
          </a:bodyPr>
          <a:lstStyle/>
          <a:p>
            <a:pPr algn="ctr">
              <a:lnSpc>
                <a:spcPts val="5320"/>
              </a:lnSpc>
            </a:pPr>
            <a:r>
              <a:rPr lang="en-US" sz="3800">
                <a:solidFill>
                  <a:srgbClr val="000000"/>
                </a:solidFill>
                <a:latin typeface="Paytone One"/>
              </a:rPr>
              <a:t>2. Hạn chế: </a:t>
            </a:r>
          </a:p>
        </p:txBody>
      </p:sp>
      <p:sp>
        <p:nvSpPr>
          <p:cNvPr id="12" name="Freeform 12"/>
          <p:cNvSpPr/>
          <p:nvPr/>
        </p:nvSpPr>
        <p:spPr>
          <a:xfrm>
            <a:off x="2524496" y="6489332"/>
            <a:ext cx="812517" cy="832186"/>
          </a:xfrm>
          <a:custGeom>
            <a:avLst/>
            <a:gdLst/>
            <a:ahLst/>
            <a:cxnLst/>
            <a:rect l="l" t="t" r="r" b="b"/>
            <a:pathLst>
              <a:path w="812517" h="832186">
                <a:moveTo>
                  <a:pt x="0" y="0"/>
                </a:moveTo>
                <a:lnTo>
                  <a:pt x="812517" y="0"/>
                </a:lnTo>
                <a:lnTo>
                  <a:pt x="812517" y="832186"/>
                </a:lnTo>
                <a:lnTo>
                  <a:pt x="0" y="83218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3" name="TextBox 13"/>
          <p:cNvSpPr txBox="1"/>
          <p:nvPr/>
        </p:nvSpPr>
        <p:spPr>
          <a:xfrm>
            <a:off x="4153062" y="5944248"/>
            <a:ext cx="13106238" cy="2373600"/>
          </a:xfrm>
          <a:prstGeom prst="rect">
            <a:avLst/>
          </a:prstGeom>
        </p:spPr>
        <p:txBody>
          <a:bodyPr lIns="0" tIns="0" rIns="0" bIns="0" rtlCol="0" anchor="t">
            <a:spAutoFit/>
          </a:bodyPr>
          <a:lstStyle/>
          <a:p>
            <a:pPr algn="just">
              <a:lnSpc>
                <a:spcPts val="4621"/>
              </a:lnSpc>
            </a:pPr>
            <a:r>
              <a:rPr lang="en-US" sz="3301">
                <a:solidFill>
                  <a:srgbClr val="000000"/>
                </a:solidFill>
                <a:latin typeface="Arial"/>
              </a:rPr>
              <a:t>- Việc biểu diễn các thông tin trên website chưa được linh hoạt.</a:t>
            </a:r>
          </a:p>
          <a:p>
            <a:pPr algn="just">
              <a:lnSpc>
                <a:spcPts val="4621"/>
              </a:lnSpc>
            </a:pPr>
            <a:r>
              <a:rPr lang="en-US" sz="3301">
                <a:solidFill>
                  <a:srgbClr val="000000"/>
                </a:solidFill>
                <a:latin typeface="Arial"/>
              </a:rPr>
              <a:t>- Phân tích thiết kế chưa hoàn chỉnh. </a:t>
            </a:r>
          </a:p>
          <a:p>
            <a:pPr algn="just">
              <a:lnSpc>
                <a:spcPts val="4621"/>
              </a:lnSpc>
            </a:pPr>
            <a:r>
              <a:rPr lang="en-US" sz="3301">
                <a:solidFill>
                  <a:srgbClr val="000000"/>
                </a:solidFill>
                <a:latin typeface="Arial"/>
              </a:rPr>
              <a:t>- Nhiều chức năng còn thiếu và chưa sử dụng được.</a:t>
            </a:r>
          </a:p>
          <a:p>
            <a:pPr algn="just">
              <a:lnSpc>
                <a:spcPts val="4621"/>
              </a:lnSpc>
              <a:spcBef>
                <a:spcPct val="0"/>
              </a:spcBef>
            </a:pPr>
            <a:endParaRPr lang="en-US" sz="3301">
              <a:solidFill>
                <a:srgbClr val="000000"/>
              </a:solidFill>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0126" y="607434"/>
            <a:ext cx="4944305" cy="1003227"/>
            <a:chOff x="0" y="0"/>
            <a:chExt cx="12153875" cy="2466090"/>
          </a:xfrm>
        </p:grpSpPr>
        <p:sp>
          <p:nvSpPr>
            <p:cNvPr id="3" name="Freeform 3"/>
            <p:cNvSpPr/>
            <p:nvPr/>
          </p:nvSpPr>
          <p:spPr>
            <a:xfrm>
              <a:off x="0" y="0"/>
              <a:ext cx="12153875" cy="2466090"/>
            </a:xfrm>
            <a:custGeom>
              <a:avLst/>
              <a:gdLst/>
              <a:ahLst/>
              <a:cxnLst/>
              <a:rect l="l" t="t" r="r" b="b"/>
              <a:pathLst>
                <a:path w="12153875" h="2466090">
                  <a:moveTo>
                    <a:pt x="12029415" y="2466090"/>
                  </a:moveTo>
                  <a:lnTo>
                    <a:pt x="124460" y="2466090"/>
                  </a:lnTo>
                  <a:cubicBezTo>
                    <a:pt x="55880" y="2466090"/>
                    <a:pt x="0" y="2410210"/>
                    <a:pt x="0" y="2341630"/>
                  </a:cubicBezTo>
                  <a:lnTo>
                    <a:pt x="0" y="124460"/>
                  </a:lnTo>
                  <a:cubicBezTo>
                    <a:pt x="0" y="55880"/>
                    <a:pt x="55880" y="0"/>
                    <a:pt x="124460" y="0"/>
                  </a:cubicBezTo>
                  <a:lnTo>
                    <a:pt x="12029415" y="0"/>
                  </a:lnTo>
                  <a:cubicBezTo>
                    <a:pt x="12097995" y="0"/>
                    <a:pt x="12153875" y="55880"/>
                    <a:pt x="12153875" y="124460"/>
                  </a:cubicBezTo>
                  <a:lnTo>
                    <a:pt x="12153875" y="2341630"/>
                  </a:lnTo>
                  <a:cubicBezTo>
                    <a:pt x="12153875" y="2410210"/>
                    <a:pt x="12097995" y="2466090"/>
                    <a:pt x="12029415" y="2466090"/>
                  </a:cubicBezTo>
                  <a:close/>
                </a:path>
              </a:pathLst>
            </a:custGeom>
            <a:solidFill>
              <a:srgbClr val="37C9EF"/>
            </a:solidFill>
          </p:spPr>
          <p:txBody>
            <a:bodyPr/>
            <a:lstStyle/>
            <a:p>
              <a:endParaRPr lang="en-US"/>
            </a:p>
          </p:txBody>
        </p:sp>
      </p:grpSp>
      <p:sp>
        <p:nvSpPr>
          <p:cNvPr id="4" name="Freeform 4"/>
          <p:cNvSpPr/>
          <p:nvPr/>
        </p:nvSpPr>
        <p:spPr>
          <a:xfrm>
            <a:off x="512608" y="394819"/>
            <a:ext cx="2824405" cy="1267761"/>
          </a:xfrm>
          <a:custGeom>
            <a:avLst/>
            <a:gdLst/>
            <a:ahLst/>
            <a:cxnLst/>
            <a:rect l="l" t="t" r="r" b="b"/>
            <a:pathLst>
              <a:path w="2824405" h="1267761">
                <a:moveTo>
                  <a:pt x="0" y="0"/>
                </a:moveTo>
                <a:lnTo>
                  <a:pt x="2824405" y="0"/>
                </a:lnTo>
                <a:lnTo>
                  <a:pt x="2824405" y="1267762"/>
                </a:lnTo>
                <a:lnTo>
                  <a:pt x="0" y="1267762"/>
                </a:lnTo>
                <a:lnTo>
                  <a:pt x="0" y="0"/>
                </a:lnTo>
                <a:close/>
              </a:path>
            </a:pathLst>
          </a:custGeom>
          <a:blipFill>
            <a:blip r:embed="rId2"/>
            <a:stretch>
              <a:fillRect l="-11279" b="-20416"/>
            </a:stretch>
          </a:blipFill>
        </p:spPr>
        <p:txBody>
          <a:bodyPr/>
          <a:lstStyle/>
          <a:p>
            <a:endParaRPr lang="en-US"/>
          </a:p>
        </p:txBody>
      </p:sp>
      <p:sp>
        <p:nvSpPr>
          <p:cNvPr id="5" name="Freeform 5"/>
          <p:cNvSpPr/>
          <p:nvPr/>
        </p:nvSpPr>
        <p:spPr>
          <a:xfrm>
            <a:off x="12281300" y="3237446"/>
            <a:ext cx="4978000" cy="4809993"/>
          </a:xfrm>
          <a:custGeom>
            <a:avLst/>
            <a:gdLst/>
            <a:ahLst/>
            <a:cxnLst/>
            <a:rect l="l" t="t" r="r" b="b"/>
            <a:pathLst>
              <a:path w="4978000" h="4809993">
                <a:moveTo>
                  <a:pt x="0" y="0"/>
                </a:moveTo>
                <a:lnTo>
                  <a:pt x="4978000" y="0"/>
                </a:lnTo>
                <a:lnTo>
                  <a:pt x="4978000" y="4809993"/>
                </a:lnTo>
                <a:lnTo>
                  <a:pt x="0" y="48099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TextBox 6"/>
          <p:cNvSpPr txBox="1"/>
          <p:nvPr/>
        </p:nvSpPr>
        <p:spPr>
          <a:xfrm>
            <a:off x="1892910" y="828977"/>
            <a:ext cx="4719039" cy="781684"/>
          </a:xfrm>
          <a:prstGeom prst="rect">
            <a:avLst/>
          </a:prstGeom>
        </p:spPr>
        <p:txBody>
          <a:bodyPr lIns="0" tIns="0" rIns="0" bIns="0" rtlCol="0" anchor="t">
            <a:spAutoFit/>
          </a:bodyPr>
          <a:lstStyle/>
          <a:p>
            <a:pPr algn="ctr">
              <a:lnSpc>
                <a:spcPts val="5740"/>
              </a:lnSpc>
            </a:pPr>
            <a:r>
              <a:rPr lang="en-US" sz="4100">
                <a:solidFill>
                  <a:srgbClr val="000000"/>
                </a:solidFill>
                <a:latin typeface="Bungee"/>
              </a:rPr>
              <a:t>Chương 5</a:t>
            </a:r>
          </a:p>
        </p:txBody>
      </p:sp>
      <p:sp>
        <p:nvSpPr>
          <p:cNvPr id="7" name="TextBox 7"/>
          <p:cNvSpPr txBox="1"/>
          <p:nvPr/>
        </p:nvSpPr>
        <p:spPr>
          <a:xfrm>
            <a:off x="1792798" y="1924280"/>
            <a:ext cx="4983063" cy="1313166"/>
          </a:xfrm>
          <a:prstGeom prst="rect">
            <a:avLst/>
          </a:prstGeom>
        </p:spPr>
        <p:txBody>
          <a:bodyPr lIns="0" tIns="0" rIns="0" bIns="0" rtlCol="0" anchor="t">
            <a:spAutoFit/>
          </a:bodyPr>
          <a:lstStyle/>
          <a:p>
            <a:pPr algn="ctr">
              <a:lnSpc>
                <a:spcPts val="5320"/>
              </a:lnSpc>
            </a:pPr>
            <a:r>
              <a:rPr lang="en-US" sz="3800">
                <a:solidFill>
                  <a:srgbClr val="000000"/>
                </a:solidFill>
                <a:latin typeface="Paytone One"/>
              </a:rPr>
              <a:t>3. Hướng phát triển: </a:t>
            </a:r>
          </a:p>
          <a:p>
            <a:pPr algn="ctr">
              <a:lnSpc>
                <a:spcPts val="5320"/>
              </a:lnSpc>
            </a:pPr>
            <a:endParaRPr lang="en-US" sz="3800">
              <a:solidFill>
                <a:srgbClr val="000000"/>
              </a:solidFill>
              <a:latin typeface="Paytone One"/>
            </a:endParaRPr>
          </a:p>
        </p:txBody>
      </p:sp>
      <p:sp>
        <p:nvSpPr>
          <p:cNvPr id="8" name="TextBox 8"/>
          <p:cNvSpPr txBox="1"/>
          <p:nvPr/>
        </p:nvSpPr>
        <p:spPr>
          <a:xfrm>
            <a:off x="1924810" y="2705742"/>
            <a:ext cx="8759278" cy="4723116"/>
          </a:xfrm>
          <a:prstGeom prst="rect">
            <a:avLst/>
          </a:prstGeom>
        </p:spPr>
        <p:txBody>
          <a:bodyPr lIns="0" tIns="0" rIns="0" bIns="0" rtlCol="0" anchor="t">
            <a:spAutoFit/>
          </a:bodyPr>
          <a:lstStyle/>
          <a:p>
            <a:pPr algn="just">
              <a:lnSpc>
                <a:spcPts val="5320"/>
              </a:lnSpc>
              <a:spcBef>
                <a:spcPct val="0"/>
              </a:spcBef>
            </a:pPr>
            <a:r>
              <a:rPr lang="en-US" sz="3800">
                <a:solidFill>
                  <a:srgbClr val="000000"/>
                </a:solidFill>
                <a:latin typeface="Arial"/>
              </a:rPr>
              <a:t>      Tìm hiểu sâu hơn về kiến thức UI/UX trong thiết giao diện để có thể đáp ứng nhu cầu của người dùng, phát triển tối ưu về thiết kế website giao diện đẹp, thân thiện với người dùng, có nhiều chức năng và tương tác tốt hơn với người dùng.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65316"/>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txBody>
          <a:bodyPr/>
          <a:lstStyle/>
          <a:p>
            <a:endParaRPr lang="en-US"/>
          </a:p>
        </p:txBody>
      </p:sp>
      <p:sp>
        <p:nvSpPr>
          <p:cNvPr id="4" name="TextBox 4"/>
          <p:cNvSpPr txBox="1"/>
          <p:nvPr/>
        </p:nvSpPr>
        <p:spPr>
          <a:xfrm>
            <a:off x="5095155" y="1305656"/>
            <a:ext cx="8097687" cy="3241963"/>
          </a:xfrm>
          <a:prstGeom prst="rect">
            <a:avLst/>
          </a:prstGeom>
        </p:spPr>
        <p:txBody>
          <a:bodyPr lIns="0" tIns="0" rIns="0" bIns="0" rtlCol="0" anchor="t">
            <a:spAutoFit/>
          </a:bodyPr>
          <a:lstStyle/>
          <a:p>
            <a:pPr marL="0" lvl="0" indent="0" algn="ctr">
              <a:lnSpc>
                <a:spcPts val="13015"/>
              </a:lnSpc>
              <a:spcBef>
                <a:spcPct val="0"/>
              </a:spcBef>
            </a:pPr>
            <a:r>
              <a:rPr lang="en-US" sz="9431" spc="924">
                <a:solidFill>
                  <a:srgbClr val="231F20"/>
                </a:solidFill>
                <a:latin typeface="Oswald Bold"/>
              </a:rPr>
              <a:t>THANK'S FOR WATCHING</a:t>
            </a:r>
          </a:p>
        </p:txBody>
      </p:sp>
      <p:sp>
        <p:nvSpPr>
          <p:cNvPr id="5" name="Freeform 5"/>
          <p:cNvSpPr/>
          <p:nvPr/>
        </p:nvSpPr>
        <p:spPr>
          <a:xfrm flipH="1">
            <a:off x="-3" y="7476061"/>
            <a:ext cx="7627441" cy="2810939"/>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4">
              <a:extLst>
                <a:ext uri="{96DAC541-7B7A-43D3-8B79-37D633B846F1}">
                  <asvg:svgBlip xmlns:asvg="http://schemas.microsoft.com/office/drawing/2016/SVG/main" r:embed="rId5"/>
                </a:ext>
              </a:extLst>
            </a:blip>
            <a:srcRect/>
            <a:stretch>
              <a:fillRect r="-55774" b="-32182"/>
            </a:stretch>
          </a:blipFill>
        </p:spPr>
        <p:txBody>
          <a:bodyPr/>
          <a:lstStyle/>
          <a:p>
            <a:endParaRPr lang="en-US"/>
          </a:p>
        </p:txBody>
      </p:sp>
      <p:sp>
        <p:nvSpPr>
          <p:cNvPr id="6" name="TextBox 5">
            <a:extLst>
              <a:ext uri="{FF2B5EF4-FFF2-40B4-BE49-F238E27FC236}">
                <a16:creationId xmlns:a16="http://schemas.microsoft.com/office/drawing/2014/main" id="{EA53D0DC-C9F8-4628-B9D1-985F6E3AFC07}"/>
              </a:ext>
            </a:extLst>
          </p:cNvPr>
          <p:cNvSpPr txBox="1"/>
          <p:nvPr/>
        </p:nvSpPr>
        <p:spPr>
          <a:xfrm>
            <a:off x="6476999" y="4637285"/>
            <a:ext cx="5333998" cy="984885"/>
          </a:xfrm>
          <a:prstGeom prst="rect">
            <a:avLst/>
          </a:prstGeom>
          <a:noFill/>
        </p:spPr>
        <p:txBody>
          <a:bodyPr wrap="square" lIns="0" tIns="0" rIns="0" bIns="0" rtlCol="0">
            <a:spAutoFit/>
          </a:bodyPr>
          <a:lstStyle/>
          <a:p>
            <a:pPr algn="ctr"/>
            <a:r>
              <a:rPr lang="en-US" sz="3200">
                <a:latin typeface="#9Slide03 Montserrat" panose="00000500000000000000" pitchFamily="2" charset="0"/>
              </a:rPr>
              <a:t>Toàn bộ dữ liệu dự án được lưu trữ trên GitHub</a:t>
            </a:r>
          </a:p>
        </p:txBody>
      </p:sp>
      <p:grpSp>
        <p:nvGrpSpPr>
          <p:cNvPr id="7" name="Group 6">
            <a:extLst>
              <a:ext uri="{FF2B5EF4-FFF2-40B4-BE49-F238E27FC236}">
                <a16:creationId xmlns:a16="http://schemas.microsoft.com/office/drawing/2014/main" id="{83FD4BC1-A4DE-4ECF-BE5D-51192E50CF1A}"/>
              </a:ext>
            </a:extLst>
          </p:cNvPr>
          <p:cNvGrpSpPr/>
          <p:nvPr/>
        </p:nvGrpSpPr>
        <p:grpSpPr>
          <a:xfrm>
            <a:off x="8167422" y="5622170"/>
            <a:ext cx="1953152" cy="1640482"/>
            <a:chOff x="5119424" y="2489200"/>
            <a:chExt cx="1953152" cy="1640482"/>
          </a:xfrm>
        </p:grpSpPr>
        <p:pic>
          <p:nvPicPr>
            <p:cNvPr id="8" name="Picture 7" descr="github icon, flat icon, black icon, white icon, website icon">
              <a:extLst>
                <a:ext uri="{FF2B5EF4-FFF2-40B4-BE49-F238E27FC236}">
                  <a16:creationId xmlns:a16="http://schemas.microsoft.com/office/drawing/2014/main" id="{1156A8BA-3A37-426D-B945-A8BE85F939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8541" y="2874763"/>
              <a:ext cx="1254919" cy="1254919"/>
            </a:xfrm>
            <a:custGeom>
              <a:avLst/>
              <a:gdLst>
                <a:gd name="connsiteX0" fmla="*/ 383727 w 2143125"/>
                <a:gd name="connsiteY0" fmla="*/ 0 h 2143125"/>
                <a:gd name="connsiteX1" fmla="*/ 1759398 w 2143125"/>
                <a:gd name="connsiteY1" fmla="*/ 0 h 2143125"/>
                <a:gd name="connsiteX2" fmla="*/ 2143125 w 2143125"/>
                <a:gd name="connsiteY2" fmla="*/ 383727 h 2143125"/>
                <a:gd name="connsiteX3" fmla="*/ 2143125 w 2143125"/>
                <a:gd name="connsiteY3" fmla="*/ 1759398 h 2143125"/>
                <a:gd name="connsiteX4" fmla="*/ 1759398 w 2143125"/>
                <a:gd name="connsiteY4" fmla="*/ 2143125 h 2143125"/>
                <a:gd name="connsiteX5" fmla="*/ 383727 w 2143125"/>
                <a:gd name="connsiteY5" fmla="*/ 2143125 h 2143125"/>
                <a:gd name="connsiteX6" fmla="*/ 0 w 2143125"/>
                <a:gd name="connsiteY6" fmla="*/ 1759398 h 2143125"/>
                <a:gd name="connsiteX7" fmla="*/ 0 w 2143125"/>
                <a:gd name="connsiteY7" fmla="*/ 383727 h 2143125"/>
                <a:gd name="connsiteX8" fmla="*/ 383727 w 2143125"/>
                <a:gd name="connsiteY8" fmla="*/ 0 h 214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3125" h="2143125">
                  <a:moveTo>
                    <a:pt x="383727" y="0"/>
                  </a:moveTo>
                  <a:lnTo>
                    <a:pt x="1759398" y="0"/>
                  </a:lnTo>
                  <a:cubicBezTo>
                    <a:pt x="1971325" y="0"/>
                    <a:pt x="2143125" y="171800"/>
                    <a:pt x="2143125" y="383727"/>
                  </a:cubicBezTo>
                  <a:lnTo>
                    <a:pt x="2143125" y="1759398"/>
                  </a:lnTo>
                  <a:cubicBezTo>
                    <a:pt x="2143125" y="1971325"/>
                    <a:pt x="1971325" y="2143125"/>
                    <a:pt x="1759398" y="2143125"/>
                  </a:cubicBezTo>
                  <a:lnTo>
                    <a:pt x="383727" y="2143125"/>
                  </a:lnTo>
                  <a:cubicBezTo>
                    <a:pt x="171800" y="2143125"/>
                    <a:pt x="0" y="1971325"/>
                    <a:pt x="0" y="1759398"/>
                  </a:cubicBezTo>
                  <a:lnTo>
                    <a:pt x="0" y="383727"/>
                  </a:lnTo>
                  <a:cubicBezTo>
                    <a:pt x="0" y="171800"/>
                    <a:pt x="171800" y="0"/>
                    <a:pt x="383727" y="0"/>
                  </a:cubicBezTo>
                  <a:close/>
                </a:path>
              </a:pathLst>
            </a:cu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0A182EB-0D91-440D-AB4F-5D25D32A68A4}"/>
                </a:ext>
              </a:extLst>
            </p:cNvPr>
            <p:cNvSpPr txBox="1"/>
            <p:nvPr/>
          </p:nvSpPr>
          <p:spPr>
            <a:xfrm>
              <a:off x="5119424" y="2489200"/>
              <a:ext cx="1953152" cy="307777"/>
            </a:xfrm>
            <a:prstGeom prst="rect">
              <a:avLst/>
            </a:prstGeom>
            <a:noFill/>
          </p:spPr>
          <p:txBody>
            <a:bodyPr wrap="square" lIns="0" tIns="0" rIns="0" bIns="0" rtlCol="0">
              <a:spAutoFit/>
            </a:bodyPr>
            <a:lstStyle/>
            <a:p>
              <a:pPr algn="ctr"/>
              <a:r>
                <a:rPr lang="en-US" sz="2000" b="1">
                  <a:latin typeface="#9Slide03 Montserrat Bold" panose="00000800000000000000" pitchFamily="2" charset="0"/>
                </a:rPr>
                <a:t>Github</a:t>
              </a:r>
              <a:endParaRPr lang="en-US" sz="2000">
                <a:latin typeface="#9Slide03 Montserrat" panose="00000500000000000000" pitchFamily="2" charset="0"/>
              </a:endParaRPr>
            </a:p>
          </p:txBody>
        </p:sp>
      </p:grpSp>
      <p:grpSp>
        <p:nvGrpSpPr>
          <p:cNvPr id="10" name="Group 9">
            <a:extLst>
              <a:ext uri="{FF2B5EF4-FFF2-40B4-BE49-F238E27FC236}">
                <a16:creationId xmlns:a16="http://schemas.microsoft.com/office/drawing/2014/main" id="{BFA1FB38-A9A9-4AF8-AFB2-696FFE359E7C}"/>
              </a:ext>
            </a:extLst>
          </p:cNvPr>
          <p:cNvGrpSpPr/>
          <p:nvPr/>
        </p:nvGrpSpPr>
        <p:grpSpPr>
          <a:xfrm>
            <a:off x="4114800" y="7510938"/>
            <a:ext cx="10912343" cy="695378"/>
            <a:chOff x="3938759" y="5514203"/>
            <a:chExt cx="8237667" cy="738664"/>
          </a:xfrm>
        </p:grpSpPr>
        <p:sp>
          <p:nvSpPr>
            <p:cNvPr id="11" name="TextBox 10">
              <a:extLst>
                <a:ext uri="{FF2B5EF4-FFF2-40B4-BE49-F238E27FC236}">
                  <a16:creationId xmlns:a16="http://schemas.microsoft.com/office/drawing/2014/main" id="{F138E964-3D1A-4C2D-A8CD-29BBEE8C8882}"/>
                </a:ext>
              </a:extLst>
            </p:cNvPr>
            <p:cNvSpPr txBox="1"/>
            <p:nvPr/>
          </p:nvSpPr>
          <p:spPr>
            <a:xfrm>
              <a:off x="4343399" y="5514203"/>
              <a:ext cx="7833027" cy="738664"/>
            </a:xfrm>
            <a:prstGeom prst="rect">
              <a:avLst/>
            </a:prstGeom>
            <a:noFill/>
          </p:spPr>
          <p:txBody>
            <a:bodyPr wrap="square" lIns="0" tIns="0" rIns="0" bIns="0" rtlCol="0">
              <a:spAutoFit/>
            </a:bodyPr>
            <a:lstStyle/>
            <a:p>
              <a:r>
                <a:rPr lang="en-US" sz="2400">
                  <a:solidFill>
                    <a:srgbClr val="7F00FF"/>
                  </a:solidFill>
                  <a:latin typeface="#9Slide03 Montserrat" panose="00000500000000000000" pitchFamily="2" charset="0"/>
                </a:rPr>
                <a:t>github.com/dangngan123/csn-da21ttc-dangthikimngan-uimockup-adobexd</a:t>
              </a:r>
            </a:p>
          </p:txBody>
        </p:sp>
        <p:pic>
          <p:nvPicPr>
            <p:cNvPr id="12" name="Graphic 20">
              <a:extLst>
                <a:ext uri="{FF2B5EF4-FFF2-40B4-BE49-F238E27FC236}">
                  <a16:creationId xmlns:a16="http://schemas.microsoft.com/office/drawing/2014/main" id="{278971EA-5DCD-4001-982C-5B557F9039C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38759" y="5541288"/>
              <a:ext cx="386282" cy="386282"/>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0126" y="588384"/>
            <a:ext cx="4493773" cy="1003227"/>
            <a:chOff x="0" y="0"/>
            <a:chExt cx="11046397" cy="2466090"/>
          </a:xfrm>
        </p:grpSpPr>
        <p:sp>
          <p:nvSpPr>
            <p:cNvPr id="3" name="Freeform 3"/>
            <p:cNvSpPr/>
            <p:nvPr/>
          </p:nvSpPr>
          <p:spPr>
            <a:xfrm>
              <a:off x="0" y="0"/>
              <a:ext cx="11046397" cy="2466090"/>
            </a:xfrm>
            <a:custGeom>
              <a:avLst/>
              <a:gdLst/>
              <a:ahLst/>
              <a:cxnLst/>
              <a:rect l="l" t="t" r="r" b="b"/>
              <a:pathLst>
                <a:path w="11046397" h="2466090">
                  <a:moveTo>
                    <a:pt x="10921936" y="2466090"/>
                  </a:moveTo>
                  <a:lnTo>
                    <a:pt x="124460" y="2466090"/>
                  </a:lnTo>
                  <a:cubicBezTo>
                    <a:pt x="55880" y="2466090"/>
                    <a:pt x="0" y="2410210"/>
                    <a:pt x="0" y="2341630"/>
                  </a:cubicBezTo>
                  <a:lnTo>
                    <a:pt x="0" y="124460"/>
                  </a:lnTo>
                  <a:cubicBezTo>
                    <a:pt x="0" y="55880"/>
                    <a:pt x="55880" y="0"/>
                    <a:pt x="124460" y="0"/>
                  </a:cubicBezTo>
                  <a:lnTo>
                    <a:pt x="10921937" y="0"/>
                  </a:lnTo>
                  <a:cubicBezTo>
                    <a:pt x="10990517" y="0"/>
                    <a:pt x="11046397" y="55880"/>
                    <a:pt x="11046397" y="124460"/>
                  </a:cubicBezTo>
                  <a:lnTo>
                    <a:pt x="11046397" y="2341630"/>
                  </a:lnTo>
                  <a:cubicBezTo>
                    <a:pt x="11046397" y="2410210"/>
                    <a:pt x="10990517" y="2466090"/>
                    <a:pt x="10921937" y="2466090"/>
                  </a:cubicBezTo>
                  <a:close/>
                </a:path>
              </a:pathLst>
            </a:custGeom>
            <a:solidFill>
              <a:srgbClr val="37C9EF"/>
            </a:solidFill>
          </p:spPr>
          <p:txBody>
            <a:bodyPr/>
            <a:lstStyle/>
            <a:p>
              <a:endParaRPr lang="en-US"/>
            </a:p>
          </p:txBody>
        </p:sp>
      </p:grpSp>
      <p:sp>
        <p:nvSpPr>
          <p:cNvPr id="4" name="Freeform 4"/>
          <p:cNvSpPr/>
          <p:nvPr/>
        </p:nvSpPr>
        <p:spPr>
          <a:xfrm>
            <a:off x="512608" y="394819"/>
            <a:ext cx="2824405" cy="1267761"/>
          </a:xfrm>
          <a:custGeom>
            <a:avLst/>
            <a:gdLst/>
            <a:ahLst/>
            <a:cxnLst/>
            <a:rect l="l" t="t" r="r" b="b"/>
            <a:pathLst>
              <a:path w="2824405" h="1267761">
                <a:moveTo>
                  <a:pt x="0" y="0"/>
                </a:moveTo>
                <a:lnTo>
                  <a:pt x="2824405" y="0"/>
                </a:lnTo>
                <a:lnTo>
                  <a:pt x="2824405" y="1267762"/>
                </a:lnTo>
                <a:lnTo>
                  <a:pt x="0" y="1267762"/>
                </a:lnTo>
                <a:lnTo>
                  <a:pt x="0" y="0"/>
                </a:lnTo>
                <a:close/>
              </a:path>
            </a:pathLst>
          </a:custGeom>
          <a:blipFill>
            <a:blip r:embed="rId2"/>
            <a:stretch>
              <a:fillRect l="-11279" b="-20416"/>
            </a:stretch>
          </a:blipFill>
        </p:spPr>
        <p:txBody>
          <a:bodyPr/>
          <a:lstStyle/>
          <a:p>
            <a:endParaRPr lang="en-US"/>
          </a:p>
        </p:txBody>
      </p:sp>
      <p:sp>
        <p:nvSpPr>
          <p:cNvPr id="9" name="TextBox 9"/>
          <p:cNvSpPr txBox="1"/>
          <p:nvPr/>
        </p:nvSpPr>
        <p:spPr>
          <a:xfrm>
            <a:off x="1601093" y="820518"/>
            <a:ext cx="4719039" cy="781684"/>
          </a:xfrm>
          <a:prstGeom prst="rect">
            <a:avLst/>
          </a:prstGeom>
        </p:spPr>
        <p:txBody>
          <a:bodyPr lIns="0" tIns="0" rIns="0" bIns="0" rtlCol="0" anchor="t">
            <a:spAutoFit/>
          </a:bodyPr>
          <a:lstStyle/>
          <a:p>
            <a:pPr algn="ctr">
              <a:lnSpc>
                <a:spcPts val="5740"/>
              </a:lnSpc>
            </a:pPr>
            <a:r>
              <a:rPr lang="en-US" sz="4100">
                <a:solidFill>
                  <a:srgbClr val="000000"/>
                </a:solidFill>
                <a:latin typeface="Bungee"/>
              </a:rPr>
              <a:t>MỞ ĐẦU</a:t>
            </a:r>
          </a:p>
        </p:txBody>
      </p:sp>
      <p:sp>
        <p:nvSpPr>
          <p:cNvPr id="10" name="TextBox 10"/>
          <p:cNvSpPr txBox="1"/>
          <p:nvPr/>
        </p:nvSpPr>
        <p:spPr>
          <a:xfrm>
            <a:off x="1307086" y="1883189"/>
            <a:ext cx="5246093" cy="646416"/>
          </a:xfrm>
          <a:prstGeom prst="rect">
            <a:avLst/>
          </a:prstGeom>
        </p:spPr>
        <p:txBody>
          <a:bodyPr lIns="0" tIns="0" rIns="0" bIns="0" rtlCol="0" anchor="t">
            <a:spAutoFit/>
          </a:bodyPr>
          <a:lstStyle/>
          <a:p>
            <a:pPr marL="820537" lvl="1" indent="-410269" algn="ctr">
              <a:lnSpc>
                <a:spcPts val="5320"/>
              </a:lnSpc>
              <a:buFont typeface="Arial"/>
              <a:buChar char="•"/>
            </a:pPr>
            <a:r>
              <a:rPr lang="en-US" sz="3800" dirty="0">
                <a:solidFill>
                  <a:srgbClr val="000000"/>
                </a:solidFill>
                <a:latin typeface="Paytone One"/>
              </a:rPr>
              <a:t>Lý do </a:t>
            </a:r>
            <a:r>
              <a:rPr lang="en-US" sz="3800" dirty="0" err="1">
                <a:solidFill>
                  <a:srgbClr val="000000"/>
                </a:solidFill>
                <a:latin typeface="Paytone One"/>
              </a:rPr>
              <a:t>chọn</a:t>
            </a:r>
            <a:r>
              <a:rPr lang="en-US" sz="3800" dirty="0">
                <a:solidFill>
                  <a:srgbClr val="000000"/>
                </a:solidFill>
                <a:latin typeface="Paytone One"/>
              </a:rPr>
              <a:t> </a:t>
            </a:r>
            <a:r>
              <a:rPr lang="en-US" sz="3800" dirty="0" err="1">
                <a:solidFill>
                  <a:srgbClr val="000000"/>
                </a:solidFill>
                <a:latin typeface="Paytone One"/>
              </a:rPr>
              <a:t>đề</a:t>
            </a:r>
            <a:r>
              <a:rPr lang="en-US" sz="3800" dirty="0">
                <a:solidFill>
                  <a:srgbClr val="000000"/>
                </a:solidFill>
                <a:latin typeface="Paytone One"/>
              </a:rPr>
              <a:t> </a:t>
            </a:r>
            <a:r>
              <a:rPr lang="en-US" sz="3800" dirty="0" err="1">
                <a:solidFill>
                  <a:srgbClr val="000000"/>
                </a:solidFill>
                <a:latin typeface="Paytone One"/>
              </a:rPr>
              <a:t>tài</a:t>
            </a:r>
            <a:r>
              <a:rPr lang="en-US" sz="3800" dirty="0">
                <a:solidFill>
                  <a:srgbClr val="000000"/>
                </a:solidFill>
                <a:latin typeface="Paytone One"/>
              </a:rPr>
              <a:t>:  </a:t>
            </a:r>
          </a:p>
        </p:txBody>
      </p:sp>
      <p:sp>
        <p:nvSpPr>
          <p:cNvPr id="11" name="TextBox 11"/>
          <p:cNvSpPr txBox="1"/>
          <p:nvPr/>
        </p:nvSpPr>
        <p:spPr>
          <a:xfrm>
            <a:off x="1312508" y="2870442"/>
            <a:ext cx="16365892" cy="2584041"/>
          </a:xfrm>
          <a:prstGeom prst="rect">
            <a:avLst/>
          </a:prstGeom>
        </p:spPr>
        <p:txBody>
          <a:bodyPr wrap="square" lIns="0" tIns="0" rIns="0" bIns="0" rtlCol="0" anchor="t">
            <a:spAutoFit/>
          </a:bodyPr>
          <a:lstStyle/>
          <a:p>
            <a:pPr>
              <a:lnSpc>
                <a:spcPts val="5136"/>
              </a:lnSpc>
            </a:pPr>
            <a:r>
              <a:rPr lang="en-US" sz="3669" dirty="0">
                <a:solidFill>
                  <a:srgbClr val="000000"/>
                </a:solidFill>
              </a:rPr>
              <a:t>  </a:t>
            </a:r>
            <a:r>
              <a:rPr lang="vi-VN" sz="4000" b="0" i="0" dirty="0">
                <a:solidFill>
                  <a:srgbClr val="131314"/>
                </a:solidFill>
                <a:effectLst/>
              </a:rPr>
              <a:t>Lý do chọn đề tài: Nhu cầu mua sắm trực tuyến ngày càng tăng, đặc biệt là sách. Việc xây dựng website bán sách trực tuyến giúp người dùng tiếp cận sách dễ dàng hơn, đồng thời hỗ trợ quản lý cửa hàng hiệu quả.</a:t>
            </a:r>
            <a:endParaRPr lang="en-US" sz="3669" dirty="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0126" y="597909"/>
            <a:ext cx="4493773" cy="1003227"/>
            <a:chOff x="0" y="0"/>
            <a:chExt cx="11046397" cy="2466090"/>
          </a:xfrm>
        </p:grpSpPr>
        <p:sp>
          <p:nvSpPr>
            <p:cNvPr id="3" name="Freeform 3"/>
            <p:cNvSpPr/>
            <p:nvPr/>
          </p:nvSpPr>
          <p:spPr>
            <a:xfrm>
              <a:off x="0" y="0"/>
              <a:ext cx="11046397" cy="2466090"/>
            </a:xfrm>
            <a:custGeom>
              <a:avLst/>
              <a:gdLst/>
              <a:ahLst/>
              <a:cxnLst/>
              <a:rect l="l" t="t" r="r" b="b"/>
              <a:pathLst>
                <a:path w="11046397" h="2466090">
                  <a:moveTo>
                    <a:pt x="10921936" y="2466090"/>
                  </a:moveTo>
                  <a:lnTo>
                    <a:pt x="124460" y="2466090"/>
                  </a:lnTo>
                  <a:cubicBezTo>
                    <a:pt x="55880" y="2466090"/>
                    <a:pt x="0" y="2410210"/>
                    <a:pt x="0" y="2341630"/>
                  </a:cubicBezTo>
                  <a:lnTo>
                    <a:pt x="0" y="124460"/>
                  </a:lnTo>
                  <a:cubicBezTo>
                    <a:pt x="0" y="55880"/>
                    <a:pt x="55880" y="0"/>
                    <a:pt x="124460" y="0"/>
                  </a:cubicBezTo>
                  <a:lnTo>
                    <a:pt x="10921937" y="0"/>
                  </a:lnTo>
                  <a:cubicBezTo>
                    <a:pt x="10990517" y="0"/>
                    <a:pt x="11046397" y="55880"/>
                    <a:pt x="11046397" y="124460"/>
                  </a:cubicBezTo>
                  <a:lnTo>
                    <a:pt x="11046397" y="2341630"/>
                  </a:lnTo>
                  <a:cubicBezTo>
                    <a:pt x="11046397" y="2410210"/>
                    <a:pt x="10990517" y="2466090"/>
                    <a:pt x="10921937" y="2466090"/>
                  </a:cubicBezTo>
                  <a:close/>
                </a:path>
              </a:pathLst>
            </a:custGeom>
            <a:solidFill>
              <a:srgbClr val="37C9EF"/>
            </a:solidFill>
          </p:spPr>
          <p:txBody>
            <a:bodyPr/>
            <a:lstStyle/>
            <a:p>
              <a:endParaRPr lang="en-US"/>
            </a:p>
          </p:txBody>
        </p:sp>
      </p:grpSp>
      <p:sp>
        <p:nvSpPr>
          <p:cNvPr id="4" name="Freeform 4"/>
          <p:cNvSpPr/>
          <p:nvPr/>
        </p:nvSpPr>
        <p:spPr>
          <a:xfrm>
            <a:off x="512608" y="394819"/>
            <a:ext cx="2824405" cy="1267761"/>
          </a:xfrm>
          <a:custGeom>
            <a:avLst/>
            <a:gdLst/>
            <a:ahLst/>
            <a:cxnLst/>
            <a:rect l="l" t="t" r="r" b="b"/>
            <a:pathLst>
              <a:path w="2824405" h="1267761">
                <a:moveTo>
                  <a:pt x="0" y="0"/>
                </a:moveTo>
                <a:lnTo>
                  <a:pt x="2824405" y="0"/>
                </a:lnTo>
                <a:lnTo>
                  <a:pt x="2824405" y="1267762"/>
                </a:lnTo>
                <a:lnTo>
                  <a:pt x="0" y="1267762"/>
                </a:lnTo>
                <a:lnTo>
                  <a:pt x="0" y="0"/>
                </a:lnTo>
                <a:close/>
              </a:path>
            </a:pathLst>
          </a:custGeom>
          <a:blipFill>
            <a:blip r:embed="rId2"/>
            <a:stretch>
              <a:fillRect l="-11279" b="-20416"/>
            </a:stretch>
          </a:blipFill>
        </p:spPr>
        <p:txBody>
          <a:bodyPr/>
          <a:lstStyle/>
          <a:p>
            <a:endParaRPr lang="en-US"/>
          </a:p>
        </p:txBody>
      </p:sp>
      <p:sp>
        <p:nvSpPr>
          <p:cNvPr id="5" name="TextBox 5"/>
          <p:cNvSpPr txBox="1"/>
          <p:nvPr/>
        </p:nvSpPr>
        <p:spPr>
          <a:xfrm>
            <a:off x="1752600" y="819452"/>
            <a:ext cx="4719039" cy="781684"/>
          </a:xfrm>
          <a:prstGeom prst="rect">
            <a:avLst/>
          </a:prstGeom>
        </p:spPr>
        <p:txBody>
          <a:bodyPr lIns="0" tIns="0" rIns="0" bIns="0" rtlCol="0" anchor="t">
            <a:spAutoFit/>
          </a:bodyPr>
          <a:lstStyle/>
          <a:p>
            <a:pPr algn="ctr">
              <a:lnSpc>
                <a:spcPts val="5740"/>
              </a:lnSpc>
            </a:pPr>
            <a:r>
              <a:rPr lang="en-US" sz="4100">
                <a:solidFill>
                  <a:srgbClr val="000000"/>
                </a:solidFill>
                <a:latin typeface="Bungee"/>
              </a:rPr>
              <a:t>MỞ ĐẦU</a:t>
            </a:r>
          </a:p>
        </p:txBody>
      </p:sp>
      <p:sp>
        <p:nvSpPr>
          <p:cNvPr id="6" name="TextBox 6"/>
          <p:cNvSpPr txBox="1"/>
          <p:nvPr/>
        </p:nvSpPr>
        <p:spPr>
          <a:xfrm>
            <a:off x="2027087" y="1892742"/>
            <a:ext cx="2722265" cy="646416"/>
          </a:xfrm>
          <a:prstGeom prst="rect">
            <a:avLst/>
          </a:prstGeom>
        </p:spPr>
        <p:txBody>
          <a:bodyPr lIns="0" tIns="0" rIns="0" bIns="0" rtlCol="0" anchor="t">
            <a:spAutoFit/>
          </a:bodyPr>
          <a:lstStyle/>
          <a:p>
            <a:pPr algn="ctr">
              <a:lnSpc>
                <a:spcPts val="5320"/>
              </a:lnSpc>
            </a:pPr>
            <a:r>
              <a:rPr lang="en-US" sz="3800">
                <a:solidFill>
                  <a:srgbClr val="000000"/>
                </a:solidFill>
                <a:latin typeface="Paytone One"/>
              </a:rPr>
              <a:t>2. Mục tiêu: </a:t>
            </a:r>
          </a:p>
        </p:txBody>
      </p:sp>
      <p:sp>
        <p:nvSpPr>
          <p:cNvPr id="7" name="TextBox 7"/>
          <p:cNvSpPr txBox="1"/>
          <p:nvPr/>
        </p:nvSpPr>
        <p:spPr>
          <a:xfrm>
            <a:off x="1028700" y="2701083"/>
            <a:ext cx="15289413" cy="1213666"/>
          </a:xfrm>
          <a:prstGeom prst="rect">
            <a:avLst/>
          </a:prstGeom>
        </p:spPr>
        <p:txBody>
          <a:bodyPr lIns="0" tIns="0" rIns="0" bIns="0" rtlCol="0" anchor="t">
            <a:spAutoFit/>
          </a:bodyPr>
          <a:lstStyle/>
          <a:p>
            <a:pPr algn="just">
              <a:lnSpc>
                <a:spcPts val="4856"/>
              </a:lnSpc>
            </a:pPr>
            <a:r>
              <a:rPr lang="en-US" sz="3469" dirty="0">
                <a:solidFill>
                  <a:srgbClr val="000000"/>
                </a:solidFill>
                <a:latin typeface="Arial"/>
              </a:rPr>
              <a:t>          </a:t>
            </a:r>
            <a:r>
              <a:rPr lang="vi-VN" sz="3469" dirty="0">
                <a:solidFill>
                  <a:srgbClr val="000000"/>
                </a:solidFill>
                <a:latin typeface="Arial"/>
              </a:rPr>
              <a:t> </a:t>
            </a:r>
            <a:r>
              <a:rPr lang="vi-VN" sz="3469" dirty="0">
                <a:solidFill>
                  <a:srgbClr val="000000"/>
                </a:solidFill>
              </a:rPr>
              <a:t>- </a:t>
            </a:r>
            <a:r>
              <a:rPr lang="en-US" sz="3469" dirty="0" err="1">
                <a:solidFill>
                  <a:srgbClr val="000000"/>
                </a:solidFill>
              </a:rPr>
              <a:t>Nắm</a:t>
            </a:r>
            <a:r>
              <a:rPr lang="en-US" sz="3469" dirty="0">
                <a:solidFill>
                  <a:srgbClr val="000000"/>
                </a:solidFill>
              </a:rPr>
              <a:t> </a:t>
            </a:r>
            <a:r>
              <a:rPr lang="en-US" sz="3469" dirty="0" err="1">
                <a:solidFill>
                  <a:srgbClr val="000000"/>
                </a:solidFill>
              </a:rPr>
              <a:t>vững</a:t>
            </a:r>
            <a:r>
              <a:rPr lang="en-US" sz="3469" dirty="0">
                <a:solidFill>
                  <a:srgbClr val="000000"/>
                </a:solidFill>
              </a:rPr>
              <a:t> </a:t>
            </a:r>
            <a:r>
              <a:rPr lang="en-US" sz="3469" dirty="0" err="1">
                <a:solidFill>
                  <a:srgbClr val="000000"/>
                </a:solidFill>
              </a:rPr>
              <a:t>kiến</a:t>
            </a:r>
            <a:r>
              <a:rPr lang="en-US" sz="3469" dirty="0">
                <a:solidFill>
                  <a:srgbClr val="000000"/>
                </a:solidFill>
              </a:rPr>
              <a:t> </a:t>
            </a:r>
            <a:r>
              <a:rPr lang="en-US" sz="3469" dirty="0" err="1">
                <a:solidFill>
                  <a:srgbClr val="000000"/>
                </a:solidFill>
              </a:rPr>
              <a:t>thức</a:t>
            </a:r>
            <a:r>
              <a:rPr lang="en-US" sz="3469" dirty="0">
                <a:solidFill>
                  <a:srgbClr val="000000"/>
                </a:solidFill>
              </a:rPr>
              <a:t> </a:t>
            </a:r>
            <a:r>
              <a:rPr lang="en-US" sz="3469" dirty="0" err="1">
                <a:solidFill>
                  <a:srgbClr val="000000"/>
                </a:solidFill>
              </a:rPr>
              <a:t>về</a:t>
            </a:r>
            <a:r>
              <a:rPr lang="en-US" sz="3469" dirty="0">
                <a:solidFill>
                  <a:srgbClr val="000000"/>
                </a:solidFill>
              </a:rPr>
              <a:t> Laravel framework </a:t>
            </a:r>
            <a:r>
              <a:rPr lang="en-US" sz="3469" dirty="0" err="1">
                <a:solidFill>
                  <a:srgbClr val="000000"/>
                </a:solidFill>
              </a:rPr>
              <a:t>để</a:t>
            </a:r>
            <a:r>
              <a:rPr lang="en-US" sz="3469" dirty="0">
                <a:solidFill>
                  <a:srgbClr val="000000"/>
                </a:solidFill>
              </a:rPr>
              <a:t> </a:t>
            </a:r>
            <a:r>
              <a:rPr lang="en-US" sz="3469" dirty="0" err="1">
                <a:solidFill>
                  <a:srgbClr val="000000"/>
                </a:solidFill>
              </a:rPr>
              <a:t>thiết</a:t>
            </a:r>
            <a:r>
              <a:rPr lang="en-US" sz="3469" dirty="0">
                <a:solidFill>
                  <a:srgbClr val="000000"/>
                </a:solidFill>
              </a:rPr>
              <a:t> </a:t>
            </a:r>
            <a:r>
              <a:rPr lang="en-US" sz="3469" dirty="0" err="1">
                <a:solidFill>
                  <a:srgbClr val="000000"/>
                </a:solidFill>
              </a:rPr>
              <a:t>kế</a:t>
            </a:r>
            <a:r>
              <a:rPr lang="en-US" sz="3469" dirty="0">
                <a:solidFill>
                  <a:srgbClr val="000000"/>
                </a:solidFill>
              </a:rPr>
              <a:t> website.</a:t>
            </a:r>
          </a:p>
          <a:p>
            <a:pPr algn="just">
              <a:lnSpc>
                <a:spcPts val="4856"/>
              </a:lnSpc>
            </a:pPr>
            <a:r>
              <a:rPr lang="vi-VN" sz="3469" dirty="0">
                <a:solidFill>
                  <a:srgbClr val="000000"/>
                </a:solidFill>
              </a:rPr>
              <a:t>	   - </a:t>
            </a:r>
            <a:r>
              <a:rPr lang="en-US" sz="3469" dirty="0" err="1">
                <a:solidFill>
                  <a:srgbClr val="000000"/>
                </a:solidFill>
              </a:rPr>
              <a:t>Áp</a:t>
            </a:r>
            <a:r>
              <a:rPr lang="en-US" sz="3469" dirty="0">
                <a:solidFill>
                  <a:srgbClr val="000000"/>
                </a:solidFill>
              </a:rPr>
              <a:t> </a:t>
            </a:r>
            <a:r>
              <a:rPr lang="en-US" sz="3469" dirty="0" err="1">
                <a:solidFill>
                  <a:srgbClr val="000000"/>
                </a:solidFill>
              </a:rPr>
              <a:t>dụng</a:t>
            </a:r>
            <a:r>
              <a:rPr lang="en-US" sz="3469" dirty="0">
                <a:solidFill>
                  <a:srgbClr val="000000"/>
                </a:solidFill>
              </a:rPr>
              <a:t> </a:t>
            </a:r>
            <a:r>
              <a:rPr lang="en-US" sz="3469" dirty="0" err="1">
                <a:solidFill>
                  <a:srgbClr val="000000"/>
                </a:solidFill>
              </a:rPr>
              <a:t>kiến</a:t>
            </a:r>
            <a:r>
              <a:rPr lang="en-US" sz="3469" dirty="0">
                <a:solidFill>
                  <a:srgbClr val="000000"/>
                </a:solidFill>
              </a:rPr>
              <a:t> </a:t>
            </a:r>
            <a:r>
              <a:rPr lang="en-US" sz="3469" dirty="0" err="1">
                <a:solidFill>
                  <a:srgbClr val="000000"/>
                </a:solidFill>
              </a:rPr>
              <a:t>thức</a:t>
            </a:r>
            <a:r>
              <a:rPr lang="en-US" sz="3469" dirty="0">
                <a:solidFill>
                  <a:srgbClr val="000000"/>
                </a:solidFill>
              </a:rPr>
              <a:t> </a:t>
            </a:r>
            <a:r>
              <a:rPr lang="en-US" sz="3469" dirty="0" err="1">
                <a:solidFill>
                  <a:srgbClr val="000000"/>
                </a:solidFill>
              </a:rPr>
              <a:t>để</a:t>
            </a:r>
            <a:r>
              <a:rPr lang="en-US" sz="3469" dirty="0">
                <a:solidFill>
                  <a:srgbClr val="000000"/>
                </a:solidFill>
              </a:rPr>
              <a:t> </a:t>
            </a:r>
            <a:r>
              <a:rPr lang="en-US" sz="3469" dirty="0" err="1">
                <a:solidFill>
                  <a:srgbClr val="000000"/>
                </a:solidFill>
              </a:rPr>
              <a:t>xây</a:t>
            </a:r>
            <a:r>
              <a:rPr lang="en-US" sz="3469" dirty="0">
                <a:solidFill>
                  <a:srgbClr val="000000"/>
                </a:solidFill>
              </a:rPr>
              <a:t> </a:t>
            </a:r>
            <a:r>
              <a:rPr lang="en-US" sz="3469" dirty="0" err="1">
                <a:solidFill>
                  <a:srgbClr val="000000"/>
                </a:solidFill>
              </a:rPr>
              <a:t>dựng</a:t>
            </a:r>
            <a:r>
              <a:rPr lang="en-US" sz="3469" dirty="0">
                <a:solidFill>
                  <a:srgbClr val="000000"/>
                </a:solidFill>
              </a:rPr>
              <a:t> website </a:t>
            </a:r>
            <a:r>
              <a:rPr lang="en-US" sz="3469" dirty="0" err="1">
                <a:solidFill>
                  <a:srgbClr val="000000"/>
                </a:solidFill>
              </a:rPr>
              <a:t>bán</a:t>
            </a:r>
            <a:r>
              <a:rPr lang="en-US" sz="3469" dirty="0">
                <a:solidFill>
                  <a:srgbClr val="000000"/>
                </a:solidFill>
              </a:rPr>
              <a:t> </a:t>
            </a:r>
            <a:r>
              <a:rPr lang="en-US" sz="3469" dirty="0" err="1">
                <a:solidFill>
                  <a:srgbClr val="000000"/>
                </a:solidFill>
              </a:rPr>
              <a:t>sách</a:t>
            </a:r>
            <a:r>
              <a:rPr lang="en-US" sz="3469" dirty="0">
                <a:solidFill>
                  <a:srgbClr val="000000"/>
                </a:solidFill>
              </a:rPr>
              <a:t> </a:t>
            </a:r>
            <a:r>
              <a:rPr lang="en-US" sz="3469" dirty="0" err="1">
                <a:solidFill>
                  <a:srgbClr val="000000"/>
                </a:solidFill>
              </a:rPr>
              <a:t>trực</a:t>
            </a:r>
            <a:r>
              <a:rPr lang="en-US" sz="3469" dirty="0">
                <a:solidFill>
                  <a:srgbClr val="000000"/>
                </a:solidFill>
              </a:rPr>
              <a:t> </a:t>
            </a:r>
            <a:r>
              <a:rPr lang="en-US" sz="3469" dirty="0" err="1">
                <a:solidFill>
                  <a:srgbClr val="000000"/>
                </a:solidFill>
              </a:rPr>
              <a:t>tuyến</a:t>
            </a:r>
            <a:endParaRPr lang="en-US" sz="3469" dirty="0">
              <a:solidFill>
                <a:srgbClr val="000000"/>
              </a:solidFill>
            </a:endParaRPr>
          </a:p>
        </p:txBody>
      </p:sp>
      <p:sp>
        <p:nvSpPr>
          <p:cNvPr id="8" name="TextBox 8"/>
          <p:cNvSpPr txBox="1"/>
          <p:nvPr/>
        </p:nvSpPr>
        <p:spPr>
          <a:xfrm>
            <a:off x="1752600" y="4139195"/>
            <a:ext cx="6507313" cy="679673"/>
          </a:xfrm>
          <a:prstGeom prst="rect">
            <a:avLst/>
          </a:prstGeom>
        </p:spPr>
        <p:txBody>
          <a:bodyPr wrap="square" lIns="0" tIns="0" rIns="0" bIns="0" rtlCol="0" anchor="t">
            <a:spAutoFit/>
          </a:bodyPr>
          <a:lstStyle/>
          <a:p>
            <a:pPr algn="ctr">
              <a:lnSpc>
                <a:spcPts val="5320"/>
              </a:lnSpc>
            </a:pPr>
            <a:r>
              <a:rPr lang="en-US" sz="3800" dirty="0">
                <a:solidFill>
                  <a:srgbClr val="000000"/>
                </a:solidFill>
                <a:latin typeface="Paytone One"/>
              </a:rPr>
              <a:t>3. </a:t>
            </a:r>
            <a:r>
              <a:rPr lang="en-US" sz="3800" dirty="0" err="1">
                <a:solidFill>
                  <a:srgbClr val="000000"/>
                </a:solidFill>
                <a:latin typeface="Paytone One"/>
              </a:rPr>
              <a:t>Đối</a:t>
            </a:r>
            <a:r>
              <a:rPr lang="en-US" sz="3800" dirty="0">
                <a:solidFill>
                  <a:srgbClr val="000000"/>
                </a:solidFill>
                <a:latin typeface="Paytone One"/>
              </a:rPr>
              <a:t> </a:t>
            </a:r>
            <a:r>
              <a:rPr lang="en-US" sz="3800" dirty="0" err="1">
                <a:solidFill>
                  <a:srgbClr val="000000"/>
                </a:solidFill>
                <a:latin typeface="Paytone One"/>
              </a:rPr>
              <a:t>tượng</a:t>
            </a:r>
            <a:r>
              <a:rPr lang="en-US" sz="3800" dirty="0">
                <a:solidFill>
                  <a:srgbClr val="000000"/>
                </a:solidFill>
                <a:latin typeface="Paytone One"/>
              </a:rPr>
              <a:t> </a:t>
            </a:r>
            <a:r>
              <a:rPr lang="en-US" sz="3800" dirty="0" err="1">
                <a:solidFill>
                  <a:srgbClr val="000000"/>
                </a:solidFill>
                <a:latin typeface="Paytone One"/>
              </a:rPr>
              <a:t>nghiên</a:t>
            </a:r>
            <a:r>
              <a:rPr lang="en-US" sz="3800" dirty="0">
                <a:solidFill>
                  <a:srgbClr val="000000"/>
                </a:solidFill>
                <a:latin typeface="Paytone One"/>
              </a:rPr>
              <a:t> </a:t>
            </a:r>
            <a:r>
              <a:rPr lang="en-US" sz="3800" dirty="0" err="1">
                <a:solidFill>
                  <a:srgbClr val="000000"/>
                </a:solidFill>
                <a:latin typeface="Paytone One"/>
              </a:rPr>
              <a:t>cứu</a:t>
            </a:r>
            <a:endParaRPr lang="en-US" sz="3800" dirty="0">
              <a:solidFill>
                <a:srgbClr val="000000"/>
              </a:solidFill>
              <a:latin typeface="Paytone One"/>
            </a:endParaRPr>
          </a:p>
        </p:txBody>
      </p:sp>
      <p:sp>
        <p:nvSpPr>
          <p:cNvPr id="9" name="TextBox 9"/>
          <p:cNvSpPr txBox="1"/>
          <p:nvPr/>
        </p:nvSpPr>
        <p:spPr>
          <a:xfrm>
            <a:off x="1295400" y="4737597"/>
            <a:ext cx="15022713" cy="1845505"/>
          </a:xfrm>
          <a:prstGeom prst="rect">
            <a:avLst/>
          </a:prstGeom>
        </p:spPr>
        <p:txBody>
          <a:bodyPr wrap="square" lIns="0" tIns="0" rIns="0" bIns="0" rtlCol="0" anchor="t">
            <a:spAutoFit/>
          </a:bodyPr>
          <a:lstStyle/>
          <a:p>
            <a:pPr algn="just">
              <a:lnSpc>
                <a:spcPts val="4856"/>
              </a:lnSpc>
            </a:pPr>
            <a:r>
              <a:rPr lang="vi-VN" sz="3469" dirty="0">
                <a:solidFill>
                  <a:srgbClr val="000000"/>
                </a:solidFill>
                <a:latin typeface="Calibri (Body)"/>
              </a:rPr>
              <a:t>          - Nghiên cứu quy trình thiết kế website và cách quản trị, vận hành website.</a:t>
            </a:r>
          </a:p>
          <a:p>
            <a:pPr algn="just">
              <a:lnSpc>
                <a:spcPts val="4856"/>
              </a:lnSpc>
            </a:pPr>
            <a:r>
              <a:rPr lang="vi-VN" sz="3469" dirty="0">
                <a:solidFill>
                  <a:srgbClr val="000000"/>
                </a:solidFill>
                <a:latin typeface="Calibri (Body)"/>
              </a:rPr>
              <a:t>           - Tìm hiểu kiến trúc MVC, các thư viện, module của Laravel và tính năng bảo mật.</a:t>
            </a:r>
            <a:endParaRPr lang="en-US" sz="3469" dirty="0">
              <a:solidFill>
                <a:srgbClr val="000000"/>
              </a:solidFill>
              <a:latin typeface="Calibri (Body)"/>
            </a:endParaRPr>
          </a:p>
        </p:txBody>
      </p:sp>
      <p:sp>
        <p:nvSpPr>
          <p:cNvPr id="10" name="TextBox 10"/>
          <p:cNvSpPr txBox="1"/>
          <p:nvPr/>
        </p:nvSpPr>
        <p:spPr>
          <a:xfrm>
            <a:off x="2027087" y="6745293"/>
            <a:ext cx="5745313" cy="679673"/>
          </a:xfrm>
          <a:prstGeom prst="rect">
            <a:avLst/>
          </a:prstGeom>
        </p:spPr>
        <p:txBody>
          <a:bodyPr wrap="square" lIns="0" tIns="0" rIns="0" bIns="0" rtlCol="0" anchor="t">
            <a:spAutoFit/>
          </a:bodyPr>
          <a:lstStyle/>
          <a:p>
            <a:pPr algn="ctr">
              <a:lnSpc>
                <a:spcPts val="5320"/>
              </a:lnSpc>
            </a:pPr>
            <a:r>
              <a:rPr lang="en-US" sz="3800" dirty="0">
                <a:solidFill>
                  <a:srgbClr val="000000"/>
                </a:solidFill>
                <a:latin typeface="Paytone One"/>
              </a:rPr>
              <a:t>4 . </a:t>
            </a:r>
            <a:r>
              <a:rPr lang="en-US" sz="3800" dirty="0" err="1">
                <a:solidFill>
                  <a:srgbClr val="000000"/>
                </a:solidFill>
                <a:latin typeface="Paytone One"/>
              </a:rPr>
              <a:t>Phạm</a:t>
            </a:r>
            <a:r>
              <a:rPr lang="en-US" sz="3800" dirty="0">
                <a:solidFill>
                  <a:srgbClr val="000000"/>
                </a:solidFill>
                <a:latin typeface="Paytone One"/>
              </a:rPr>
              <a:t> vi </a:t>
            </a:r>
            <a:r>
              <a:rPr lang="en-US" sz="3800" dirty="0" err="1">
                <a:solidFill>
                  <a:srgbClr val="000000"/>
                </a:solidFill>
                <a:latin typeface="Paytone One"/>
              </a:rPr>
              <a:t>nghiên</a:t>
            </a:r>
            <a:r>
              <a:rPr lang="en-US" sz="3800" dirty="0">
                <a:solidFill>
                  <a:srgbClr val="000000"/>
                </a:solidFill>
                <a:latin typeface="Paytone One"/>
              </a:rPr>
              <a:t> </a:t>
            </a:r>
            <a:r>
              <a:rPr lang="en-US" sz="3800" dirty="0" err="1">
                <a:solidFill>
                  <a:srgbClr val="000000"/>
                </a:solidFill>
                <a:latin typeface="Paytone One"/>
              </a:rPr>
              <a:t>cứu</a:t>
            </a:r>
            <a:endParaRPr lang="en-US" sz="3800" dirty="0">
              <a:solidFill>
                <a:srgbClr val="000000"/>
              </a:solidFill>
              <a:latin typeface="Paytone One"/>
            </a:endParaRPr>
          </a:p>
        </p:txBody>
      </p:sp>
      <p:sp>
        <p:nvSpPr>
          <p:cNvPr id="11" name="TextBox 11"/>
          <p:cNvSpPr txBox="1"/>
          <p:nvPr/>
        </p:nvSpPr>
        <p:spPr>
          <a:xfrm>
            <a:off x="2027087" y="7772078"/>
            <a:ext cx="14176726" cy="1846339"/>
          </a:xfrm>
          <a:prstGeom prst="rect">
            <a:avLst/>
          </a:prstGeom>
        </p:spPr>
        <p:txBody>
          <a:bodyPr wrap="square" lIns="0" tIns="0" rIns="0" bIns="0" rtlCol="0" anchor="t">
            <a:spAutoFit/>
          </a:bodyPr>
          <a:lstStyle/>
          <a:p>
            <a:pPr algn="just">
              <a:lnSpc>
                <a:spcPts val="4856"/>
              </a:lnSpc>
            </a:pPr>
            <a:r>
              <a:rPr lang="vi-VN" sz="3600" dirty="0">
                <a:solidFill>
                  <a:srgbClr val="131314"/>
                </a:solidFill>
                <a:latin typeface="Google Sans Text"/>
              </a:rPr>
              <a:t>- Nghiên cứu các thành phần trong kiến trúc MVC được Laravel hỗ trợ.</a:t>
            </a:r>
          </a:p>
          <a:p>
            <a:pPr algn="just">
              <a:lnSpc>
                <a:spcPts val="4856"/>
              </a:lnSpc>
            </a:pPr>
            <a:r>
              <a:rPr lang="vi-VN" sz="3600" dirty="0">
                <a:solidFill>
                  <a:srgbClr val="131314"/>
                </a:solidFill>
                <a:latin typeface="Google Sans Text"/>
              </a:rPr>
              <a:t>- Tìm hiểu cách sử dụng các thư viện và module phổ biến của Laravel.</a:t>
            </a:r>
          </a:p>
          <a:p>
            <a:pPr algn="just">
              <a:lnSpc>
                <a:spcPts val="4856"/>
              </a:lnSpc>
            </a:pPr>
            <a:r>
              <a:rPr lang="vi-VN" sz="3600" dirty="0">
                <a:solidFill>
                  <a:srgbClr val="131314"/>
                </a:solidFill>
                <a:latin typeface="Google Sans Text"/>
              </a:rPr>
              <a:t>- Nghiên cứu tính năng bảo mật của Laravel</a:t>
            </a:r>
            <a:endParaRPr lang="en-US" sz="3469" dirty="0">
              <a:solidFill>
                <a:srgbClr val="000000"/>
              </a:solidFill>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0126" y="597909"/>
            <a:ext cx="4944305" cy="1003227"/>
            <a:chOff x="0" y="0"/>
            <a:chExt cx="12153875" cy="2466090"/>
          </a:xfrm>
        </p:grpSpPr>
        <p:sp>
          <p:nvSpPr>
            <p:cNvPr id="3" name="Freeform 3"/>
            <p:cNvSpPr/>
            <p:nvPr/>
          </p:nvSpPr>
          <p:spPr>
            <a:xfrm>
              <a:off x="0" y="0"/>
              <a:ext cx="12153875" cy="2466090"/>
            </a:xfrm>
            <a:custGeom>
              <a:avLst/>
              <a:gdLst/>
              <a:ahLst/>
              <a:cxnLst/>
              <a:rect l="l" t="t" r="r" b="b"/>
              <a:pathLst>
                <a:path w="12153875" h="2466090">
                  <a:moveTo>
                    <a:pt x="12029415" y="2466090"/>
                  </a:moveTo>
                  <a:lnTo>
                    <a:pt x="124460" y="2466090"/>
                  </a:lnTo>
                  <a:cubicBezTo>
                    <a:pt x="55880" y="2466090"/>
                    <a:pt x="0" y="2410210"/>
                    <a:pt x="0" y="2341630"/>
                  </a:cubicBezTo>
                  <a:lnTo>
                    <a:pt x="0" y="124460"/>
                  </a:lnTo>
                  <a:cubicBezTo>
                    <a:pt x="0" y="55880"/>
                    <a:pt x="55880" y="0"/>
                    <a:pt x="124460" y="0"/>
                  </a:cubicBezTo>
                  <a:lnTo>
                    <a:pt x="12029415" y="0"/>
                  </a:lnTo>
                  <a:cubicBezTo>
                    <a:pt x="12097995" y="0"/>
                    <a:pt x="12153875" y="55880"/>
                    <a:pt x="12153875" y="124460"/>
                  </a:cubicBezTo>
                  <a:lnTo>
                    <a:pt x="12153875" y="2341630"/>
                  </a:lnTo>
                  <a:cubicBezTo>
                    <a:pt x="12153875" y="2410210"/>
                    <a:pt x="12097995" y="2466090"/>
                    <a:pt x="12029415" y="2466090"/>
                  </a:cubicBezTo>
                  <a:close/>
                </a:path>
              </a:pathLst>
            </a:custGeom>
            <a:solidFill>
              <a:srgbClr val="37C9EF"/>
            </a:solidFill>
          </p:spPr>
          <p:txBody>
            <a:bodyPr/>
            <a:lstStyle/>
            <a:p>
              <a:endParaRPr lang="en-US"/>
            </a:p>
          </p:txBody>
        </p:sp>
      </p:grpSp>
      <p:sp>
        <p:nvSpPr>
          <p:cNvPr id="4" name="Freeform 4"/>
          <p:cNvSpPr/>
          <p:nvPr/>
        </p:nvSpPr>
        <p:spPr>
          <a:xfrm>
            <a:off x="512608" y="394819"/>
            <a:ext cx="2824405" cy="1267761"/>
          </a:xfrm>
          <a:custGeom>
            <a:avLst/>
            <a:gdLst/>
            <a:ahLst/>
            <a:cxnLst/>
            <a:rect l="l" t="t" r="r" b="b"/>
            <a:pathLst>
              <a:path w="2824405" h="1267761">
                <a:moveTo>
                  <a:pt x="0" y="0"/>
                </a:moveTo>
                <a:lnTo>
                  <a:pt x="2824405" y="0"/>
                </a:lnTo>
                <a:lnTo>
                  <a:pt x="2824405" y="1267762"/>
                </a:lnTo>
                <a:lnTo>
                  <a:pt x="0" y="1267762"/>
                </a:lnTo>
                <a:lnTo>
                  <a:pt x="0" y="0"/>
                </a:lnTo>
                <a:close/>
              </a:path>
            </a:pathLst>
          </a:custGeom>
          <a:blipFill>
            <a:blip r:embed="rId2"/>
            <a:stretch>
              <a:fillRect l="-11279" b="-20416"/>
            </a:stretch>
          </a:blipFill>
        </p:spPr>
        <p:txBody>
          <a:bodyPr/>
          <a:lstStyle/>
          <a:p>
            <a:endParaRPr lang="en-US"/>
          </a:p>
        </p:txBody>
      </p:sp>
      <p:sp>
        <p:nvSpPr>
          <p:cNvPr id="16" name="TextBox 16"/>
          <p:cNvSpPr txBox="1"/>
          <p:nvPr/>
        </p:nvSpPr>
        <p:spPr>
          <a:xfrm>
            <a:off x="1924811" y="723900"/>
            <a:ext cx="4475989" cy="730969"/>
          </a:xfrm>
          <a:prstGeom prst="rect">
            <a:avLst/>
          </a:prstGeom>
        </p:spPr>
        <p:txBody>
          <a:bodyPr wrap="square" lIns="0" tIns="0" rIns="0" bIns="0" rtlCol="0" anchor="t">
            <a:spAutoFit/>
          </a:bodyPr>
          <a:lstStyle/>
          <a:p>
            <a:pPr algn="ctr">
              <a:lnSpc>
                <a:spcPts val="5740"/>
              </a:lnSpc>
            </a:pPr>
            <a:r>
              <a:rPr lang="en-US" sz="4100">
                <a:solidFill>
                  <a:srgbClr val="000000"/>
                </a:solidFill>
                <a:latin typeface="Bungee"/>
              </a:rPr>
              <a:t>Chương 1</a:t>
            </a:r>
          </a:p>
        </p:txBody>
      </p:sp>
      <p:sp>
        <p:nvSpPr>
          <p:cNvPr id="17" name="TextBox 17"/>
          <p:cNvSpPr txBox="1"/>
          <p:nvPr/>
        </p:nvSpPr>
        <p:spPr>
          <a:xfrm>
            <a:off x="1090126" y="1974280"/>
            <a:ext cx="4167674" cy="679673"/>
          </a:xfrm>
          <a:prstGeom prst="rect">
            <a:avLst/>
          </a:prstGeom>
        </p:spPr>
        <p:txBody>
          <a:bodyPr wrap="square" lIns="0" tIns="0" rIns="0" bIns="0" rtlCol="0" anchor="t">
            <a:spAutoFit/>
          </a:bodyPr>
          <a:lstStyle/>
          <a:p>
            <a:pPr marL="820537" lvl="1" indent="-410269" algn="ctr">
              <a:lnSpc>
                <a:spcPts val="5320"/>
              </a:lnSpc>
              <a:buFont typeface="Arial"/>
              <a:buChar char="•"/>
            </a:pPr>
            <a:r>
              <a:rPr lang="en-US" sz="3800">
                <a:solidFill>
                  <a:srgbClr val="000000"/>
                </a:solidFill>
                <a:latin typeface="Paytone One"/>
              </a:rPr>
              <a:t> Đặt vấn đề</a:t>
            </a:r>
          </a:p>
        </p:txBody>
      </p:sp>
      <p:sp>
        <p:nvSpPr>
          <p:cNvPr id="19" name="TextBox 19"/>
          <p:cNvSpPr txBox="1"/>
          <p:nvPr/>
        </p:nvSpPr>
        <p:spPr>
          <a:xfrm>
            <a:off x="9041930" y="3629645"/>
            <a:ext cx="1504429" cy="1068461"/>
          </a:xfrm>
          <a:prstGeom prst="rect">
            <a:avLst/>
          </a:prstGeom>
        </p:spPr>
        <p:txBody>
          <a:bodyPr lIns="0" tIns="0" rIns="0" bIns="0" rtlCol="0" anchor="t">
            <a:spAutoFit/>
          </a:bodyPr>
          <a:lstStyle/>
          <a:p>
            <a:pPr>
              <a:lnSpc>
                <a:spcPts val="7999"/>
              </a:lnSpc>
            </a:pPr>
            <a:r>
              <a:rPr lang="en-US" sz="7999">
                <a:solidFill>
                  <a:srgbClr val="FFFFFF"/>
                </a:solidFill>
                <a:latin typeface="Archivo Black Bold"/>
              </a:rPr>
              <a:t>01</a:t>
            </a:r>
          </a:p>
        </p:txBody>
      </p:sp>
      <p:sp>
        <p:nvSpPr>
          <p:cNvPr id="23" name="TextBox 22">
            <a:extLst>
              <a:ext uri="{FF2B5EF4-FFF2-40B4-BE49-F238E27FC236}">
                <a16:creationId xmlns:a16="http://schemas.microsoft.com/office/drawing/2014/main" id="{EE67ED82-5128-CACF-95FB-C31BF26C12DB}"/>
              </a:ext>
            </a:extLst>
          </p:cNvPr>
          <p:cNvSpPr txBox="1"/>
          <p:nvPr/>
        </p:nvSpPr>
        <p:spPr>
          <a:xfrm>
            <a:off x="1924810" y="2653953"/>
            <a:ext cx="15273064" cy="3416320"/>
          </a:xfrm>
          <a:prstGeom prst="rect">
            <a:avLst/>
          </a:prstGeom>
          <a:noFill/>
        </p:spPr>
        <p:txBody>
          <a:bodyPr wrap="square">
            <a:spAutoFit/>
          </a:bodyPr>
          <a:lstStyle/>
          <a:p>
            <a:r>
              <a:rPr lang="vi-VN" sz="3600" b="0" i="0" dirty="0">
                <a:solidFill>
                  <a:srgbClr val="131314"/>
                </a:solidFill>
                <a:effectLst/>
                <a:latin typeface="Google Sans Text"/>
              </a:rPr>
              <a:t>Nghiên cứu nghiệp vụ quản lý website bán sách và ứng dụng Laravel Framework để xây dựng hệ thống với các chức năng cơ bản như xem sản phẩm, tìm kiếm, tạo giỏ hàng, đặt hàng, đánh giá sản phẩm và quản lý thông tin</a:t>
            </a:r>
          </a:p>
          <a:p>
            <a:r>
              <a:rPr lang="vi-VN" sz="3600" dirty="0"/>
              <a:t>- </a:t>
            </a:r>
            <a:r>
              <a:rPr lang="en-US" sz="3600" dirty="0" err="1"/>
              <a:t>Tìm</a:t>
            </a:r>
            <a:r>
              <a:rPr lang="en-US" sz="3600" dirty="0"/>
              <a:t> </a:t>
            </a:r>
            <a:r>
              <a:rPr lang="en-US" sz="3600" dirty="0" err="1"/>
              <a:t>hiểu</a:t>
            </a:r>
            <a:r>
              <a:rPr lang="en-US" sz="3600" dirty="0"/>
              <a:t> </a:t>
            </a:r>
            <a:r>
              <a:rPr lang="en-US" sz="3600" dirty="0" err="1"/>
              <a:t>lý</a:t>
            </a:r>
            <a:r>
              <a:rPr lang="en-US" sz="3600" dirty="0"/>
              <a:t> </a:t>
            </a:r>
            <a:r>
              <a:rPr lang="en-US" sz="3600" dirty="0" err="1"/>
              <a:t>thuyết</a:t>
            </a:r>
            <a:r>
              <a:rPr lang="en-US" sz="3600" dirty="0"/>
              <a:t> </a:t>
            </a:r>
            <a:r>
              <a:rPr lang="en-US" sz="3600" dirty="0" err="1"/>
              <a:t>về</a:t>
            </a:r>
            <a:r>
              <a:rPr lang="en-US" sz="3600" dirty="0"/>
              <a:t> PHP, Laravel Framework.</a:t>
            </a:r>
          </a:p>
          <a:p>
            <a:r>
              <a:rPr lang="en-US" sz="3600" dirty="0" err="1"/>
              <a:t>Nghiên</a:t>
            </a:r>
            <a:r>
              <a:rPr lang="en-US" sz="3600" dirty="0"/>
              <a:t> </a:t>
            </a:r>
            <a:r>
              <a:rPr lang="en-US" sz="3600" dirty="0" err="1"/>
              <a:t>cứu</a:t>
            </a:r>
            <a:r>
              <a:rPr lang="en-US" sz="3600" dirty="0"/>
              <a:t> </a:t>
            </a:r>
            <a:r>
              <a:rPr lang="en-US" sz="3600" dirty="0" err="1"/>
              <a:t>mô</a:t>
            </a:r>
            <a:r>
              <a:rPr lang="en-US" sz="3600" dirty="0"/>
              <a:t> </a:t>
            </a:r>
            <a:r>
              <a:rPr lang="en-US" sz="3600" dirty="0" err="1"/>
              <a:t>hình</a:t>
            </a:r>
            <a:r>
              <a:rPr lang="en-US" sz="3600" dirty="0"/>
              <a:t> MVC </a:t>
            </a:r>
            <a:r>
              <a:rPr lang="en-US" sz="3600" dirty="0" err="1"/>
              <a:t>trong</a:t>
            </a:r>
            <a:r>
              <a:rPr lang="en-US" sz="3600" dirty="0"/>
              <a:t> Laravel.</a:t>
            </a:r>
          </a:p>
          <a:p>
            <a:r>
              <a:rPr lang="en-US" sz="3600" dirty="0" err="1"/>
              <a:t>Tìm</a:t>
            </a:r>
            <a:r>
              <a:rPr lang="en-US" sz="3600" dirty="0"/>
              <a:t> </a:t>
            </a:r>
            <a:r>
              <a:rPr lang="en-US" sz="3600" dirty="0" err="1"/>
              <a:t>hiểu</a:t>
            </a:r>
            <a:r>
              <a:rPr lang="en-US" sz="3600" dirty="0"/>
              <a:t> </a:t>
            </a:r>
            <a:r>
              <a:rPr lang="en-US" sz="3600" dirty="0" err="1"/>
              <a:t>cách</a:t>
            </a:r>
            <a:r>
              <a:rPr lang="en-US" sz="3600" dirty="0"/>
              <a:t> </a:t>
            </a:r>
            <a:r>
              <a:rPr lang="en-US" sz="3600" dirty="0" err="1"/>
              <a:t>tạo</a:t>
            </a:r>
            <a:r>
              <a:rPr lang="en-US" sz="3600" dirty="0"/>
              <a:t> </a:t>
            </a:r>
            <a:r>
              <a:rPr lang="en-US" sz="3600" dirty="0" err="1"/>
              <a:t>và</a:t>
            </a:r>
            <a:r>
              <a:rPr lang="en-US" sz="3600" dirty="0"/>
              <a:t> </a:t>
            </a:r>
            <a:r>
              <a:rPr lang="en-US" sz="3600" dirty="0" err="1"/>
              <a:t>sử</a:t>
            </a:r>
            <a:r>
              <a:rPr lang="en-US" sz="3600" dirty="0"/>
              <a:t> </a:t>
            </a:r>
            <a:r>
              <a:rPr lang="en-US" sz="3600" dirty="0" err="1"/>
              <a:t>dụng</a:t>
            </a:r>
            <a:r>
              <a:rPr lang="en-US" sz="3600" dirty="0"/>
              <a:t> Model, Controller, View, Routes.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22"/>
          <p:cNvSpPr/>
          <p:nvPr/>
        </p:nvSpPr>
        <p:spPr>
          <a:xfrm>
            <a:off x="5542427" y="6828800"/>
            <a:ext cx="7563973" cy="3496300"/>
          </a:xfrm>
          <a:custGeom>
            <a:avLst/>
            <a:gdLst/>
            <a:ahLst/>
            <a:cxnLst/>
            <a:rect l="l" t="t" r="r" b="b"/>
            <a:pathLst>
              <a:path w="7673056" h="7673056">
                <a:moveTo>
                  <a:pt x="0" y="0"/>
                </a:moveTo>
                <a:lnTo>
                  <a:pt x="7673056" y="0"/>
                </a:lnTo>
                <a:lnTo>
                  <a:pt x="7673056" y="7673056"/>
                </a:lnTo>
                <a:lnTo>
                  <a:pt x="0" y="7673056"/>
                </a:lnTo>
                <a:lnTo>
                  <a:pt x="0" y="0"/>
                </a:lnTo>
                <a:close/>
              </a:path>
            </a:pathLst>
          </a:custGeom>
          <a:blipFill>
            <a:blip r:embed="rId2">
              <a:extLst>
                <a:ext uri="{96DAC541-7B7A-43D3-8B79-37D633B846F1}">
                  <asvg:svgBlip xmlns:asvg="http://schemas.microsoft.com/office/drawing/2016/SVG/main" r:embed="rId3"/>
                </a:ext>
              </a:extLst>
            </a:blip>
            <a:srcRect/>
            <a:stretch>
              <a:fillRect r="-1442" b="-119462"/>
            </a:stretch>
          </a:blipFill>
        </p:spPr>
        <p:txBody>
          <a:bodyPr/>
          <a:lstStyle/>
          <a:p>
            <a:endParaRPr lang="en-US"/>
          </a:p>
        </p:txBody>
      </p:sp>
      <p:grpSp>
        <p:nvGrpSpPr>
          <p:cNvPr id="2" name="Group 2"/>
          <p:cNvGrpSpPr/>
          <p:nvPr/>
        </p:nvGrpSpPr>
        <p:grpSpPr>
          <a:xfrm>
            <a:off x="1090126" y="597909"/>
            <a:ext cx="4944305" cy="1003227"/>
            <a:chOff x="0" y="0"/>
            <a:chExt cx="12153875" cy="2466090"/>
          </a:xfrm>
        </p:grpSpPr>
        <p:sp>
          <p:nvSpPr>
            <p:cNvPr id="3" name="Freeform 3"/>
            <p:cNvSpPr/>
            <p:nvPr/>
          </p:nvSpPr>
          <p:spPr>
            <a:xfrm>
              <a:off x="0" y="0"/>
              <a:ext cx="12153875" cy="2466090"/>
            </a:xfrm>
            <a:custGeom>
              <a:avLst/>
              <a:gdLst/>
              <a:ahLst/>
              <a:cxnLst/>
              <a:rect l="l" t="t" r="r" b="b"/>
              <a:pathLst>
                <a:path w="12153875" h="2466090">
                  <a:moveTo>
                    <a:pt x="12029415" y="2466090"/>
                  </a:moveTo>
                  <a:lnTo>
                    <a:pt x="124460" y="2466090"/>
                  </a:lnTo>
                  <a:cubicBezTo>
                    <a:pt x="55880" y="2466090"/>
                    <a:pt x="0" y="2410210"/>
                    <a:pt x="0" y="2341630"/>
                  </a:cubicBezTo>
                  <a:lnTo>
                    <a:pt x="0" y="124460"/>
                  </a:lnTo>
                  <a:cubicBezTo>
                    <a:pt x="0" y="55880"/>
                    <a:pt x="55880" y="0"/>
                    <a:pt x="124460" y="0"/>
                  </a:cubicBezTo>
                  <a:lnTo>
                    <a:pt x="12029415" y="0"/>
                  </a:lnTo>
                  <a:cubicBezTo>
                    <a:pt x="12097995" y="0"/>
                    <a:pt x="12153875" y="55880"/>
                    <a:pt x="12153875" y="124460"/>
                  </a:cubicBezTo>
                  <a:lnTo>
                    <a:pt x="12153875" y="2341630"/>
                  </a:lnTo>
                  <a:cubicBezTo>
                    <a:pt x="12153875" y="2410210"/>
                    <a:pt x="12097995" y="2466090"/>
                    <a:pt x="12029415" y="2466090"/>
                  </a:cubicBezTo>
                  <a:close/>
                </a:path>
              </a:pathLst>
            </a:custGeom>
            <a:solidFill>
              <a:srgbClr val="37C9EF"/>
            </a:solidFill>
          </p:spPr>
          <p:txBody>
            <a:bodyPr/>
            <a:lstStyle/>
            <a:p>
              <a:endParaRPr lang="en-US"/>
            </a:p>
          </p:txBody>
        </p:sp>
      </p:grpSp>
      <p:sp>
        <p:nvSpPr>
          <p:cNvPr id="4" name="Freeform 4"/>
          <p:cNvSpPr/>
          <p:nvPr/>
        </p:nvSpPr>
        <p:spPr>
          <a:xfrm>
            <a:off x="512608" y="394819"/>
            <a:ext cx="2824405" cy="1267761"/>
          </a:xfrm>
          <a:custGeom>
            <a:avLst/>
            <a:gdLst/>
            <a:ahLst/>
            <a:cxnLst/>
            <a:rect l="l" t="t" r="r" b="b"/>
            <a:pathLst>
              <a:path w="2824405" h="1267761">
                <a:moveTo>
                  <a:pt x="0" y="0"/>
                </a:moveTo>
                <a:lnTo>
                  <a:pt x="2824405" y="0"/>
                </a:lnTo>
                <a:lnTo>
                  <a:pt x="2824405" y="1267762"/>
                </a:lnTo>
                <a:lnTo>
                  <a:pt x="0" y="1267762"/>
                </a:lnTo>
                <a:lnTo>
                  <a:pt x="0" y="0"/>
                </a:lnTo>
                <a:close/>
              </a:path>
            </a:pathLst>
          </a:custGeom>
          <a:blipFill>
            <a:blip r:embed="rId4"/>
            <a:stretch>
              <a:fillRect l="-11279" b="-20416"/>
            </a:stretch>
          </a:blipFill>
        </p:spPr>
        <p:txBody>
          <a:bodyPr/>
          <a:lstStyle/>
          <a:p>
            <a:endParaRPr lang="en-US"/>
          </a:p>
        </p:txBody>
      </p:sp>
      <p:grpSp>
        <p:nvGrpSpPr>
          <p:cNvPr id="5" name="Group 5"/>
          <p:cNvGrpSpPr/>
          <p:nvPr/>
        </p:nvGrpSpPr>
        <p:grpSpPr>
          <a:xfrm>
            <a:off x="957204" y="2813663"/>
            <a:ext cx="3453201" cy="864710"/>
            <a:chOff x="-18830" y="-24421"/>
            <a:chExt cx="909485" cy="227743"/>
          </a:xfrm>
        </p:grpSpPr>
        <p:sp>
          <p:nvSpPr>
            <p:cNvPr id="6" name="Freeform 6"/>
            <p:cNvSpPr/>
            <p:nvPr/>
          </p:nvSpPr>
          <p:spPr>
            <a:xfrm>
              <a:off x="-18830" y="19848"/>
              <a:ext cx="900070" cy="170593"/>
            </a:xfrm>
            <a:custGeom>
              <a:avLst/>
              <a:gdLst/>
              <a:ahLst/>
              <a:cxnLst/>
              <a:rect l="l" t="t" r="r" b="b"/>
              <a:pathLst>
                <a:path w="900070" h="170593">
                  <a:moveTo>
                    <a:pt x="0" y="0"/>
                  </a:moveTo>
                  <a:lnTo>
                    <a:pt x="900070" y="0"/>
                  </a:lnTo>
                  <a:lnTo>
                    <a:pt x="900070" y="170593"/>
                  </a:lnTo>
                  <a:lnTo>
                    <a:pt x="0" y="170593"/>
                  </a:lnTo>
                  <a:close/>
                </a:path>
              </a:pathLst>
            </a:custGeom>
            <a:solidFill>
              <a:srgbClr val="1A1A1A"/>
            </a:solidFill>
          </p:spPr>
          <p:txBody>
            <a:bodyPr/>
            <a:lstStyle/>
            <a:p>
              <a:endParaRPr lang="en-US"/>
            </a:p>
          </p:txBody>
        </p:sp>
        <p:sp>
          <p:nvSpPr>
            <p:cNvPr id="7" name="TextBox 7"/>
            <p:cNvSpPr txBox="1"/>
            <p:nvPr/>
          </p:nvSpPr>
          <p:spPr>
            <a:xfrm>
              <a:off x="-9415" y="-24421"/>
              <a:ext cx="900070" cy="227743"/>
            </a:xfrm>
            <a:prstGeom prst="rect">
              <a:avLst/>
            </a:prstGeom>
          </p:spPr>
          <p:txBody>
            <a:bodyPr lIns="50800" tIns="50800" rIns="50800" bIns="50800" rtlCol="0" anchor="ctr"/>
            <a:lstStyle/>
            <a:p>
              <a:pPr marL="0" lvl="0" indent="0" algn="ctr">
                <a:lnSpc>
                  <a:spcPts val="4114"/>
                </a:lnSpc>
                <a:spcBef>
                  <a:spcPct val="0"/>
                </a:spcBef>
              </a:pPr>
              <a:r>
                <a:rPr lang="en-US" sz="2981" spc="29">
                  <a:solidFill>
                    <a:srgbClr val="FFFFFF"/>
                  </a:solidFill>
                  <a:latin typeface="DM Sans Bold"/>
                </a:rPr>
                <a:t>Nghiên cứu 1</a:t>
              </a:r>
            </a:p>
          </p:txBody>
        </p:sp>
      </p:grpSp>
      <p:grpSp>
        <p:nvGrpSpPr>
          <p:cNvPr id="8" name="Group 8"/>
          <p:cNvGrpSpPr/>
          <p:nvPr/>
        </p:nvGrpSpPr>
        <p:grpSpPr>
          <a:xfrm>
            <a:off x="7417399" y="2764756"/>
            <a:ext cx="3509751" cy="864710"/>
            <a:chOff x="0" y="-57150"/>
            <a:chExt cx="924379" cy="227743"/>
          </a:xfrm>
        </p:grpSpPr>
        <p:sp>
          <p:nvSpPr>
            <p:cNvPr id="9" name="Freeform 9"/>
            <p:cNvSpPr/>
            <p:nvPr/>
          </p:nvSpPr>
          <p:spPr>
            <a:xfrm>
              <a:off x="9415" y="-1546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txBody>
            <a:bodyPr/>
            <a:lstStyle/>
            <a:p>
              <a:endParaRPr lang="en-US"/>
            </a:p>
          </p:txBody>
        </p:sp>
        <p:sp>
          <p:nvSpPr>
            <p:cNvPr id="10" name="TextBox 10"/>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981" spc="29">
                  <a:solidFill>
                    <a:srgbClr val="FFFFFF"/>
                  </a:solidFill>
                  <a:latin typeface="DM Sans Bold"/>
                </a:rPr>
                <a:t>Nghiên cứu 2</a:t>
              </a:r>
            </a:p>
          </p:txBody>
        </p:sp>
      </p:grpSp>
      <p:grpSp>
        <p:nvGrpSpPr>
          <p:cNvPr id="11" name="Group 11"/>
          <p:cNvGrpSpPr/>
          <p:nvPr/>
        </p:nvGrpSpPr>
        <p:grpSpPr>
          <a:xfrm>
            <a:off x="13862648" y="2764756"/>
            <a:ext cx="3509751" cy="864710"/>
            <a:chOff x="-9415" y="-57150"/>
            <a:chExt cx="924379" cy="227743"/>
          </a:xfrm>
        </p:grpSpPr>
        <p:sp>
          <p:nvSpPr>
            <p:cNvPr id="12" name="Freeform 12"/>
            <p:cNvSpPr/>
            <p:nvPr/>
          </p:nvSpPr>
          <p:spPr>
            <a:xfrm>
              <a:off x="-9415" y="-19848"/>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txBody>
            <a:bodyPr/>
            <a:lstStyle/>
            <a:p>
              <a:endParaRPr lang="en-US"/>
            </a:p>
          </p:txBody>
        </p:sp>
        <p:sp>
          <p:nvSpPr>
            <p:cNvPr id="13" name="TextBox 13"/>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981" spc="29">
                  <a:solidFill>
                    <a:srgbClr val="FFFFFF"/>
                  </a:solidFill>
                  <a:latin typeface="DM Sans Bold"/>
                </a:rPr>
                <a:t>Nghiên cứu 3</a:t>
              </a:r>
            </a:p>
          </p:txBody>
        </p:sp>
      </p:grpSp>
      <p:sp>
        <p:nvSpPr>
          <p:cNvPr id="14" name="TextBox 14"/>
          <p:cNvSpPr txBox="1"/>
          <p:nvPr/>
        </p:nvSpPr>
        <p:spPr>
          <a:xfrm>
            <a:off x="2050885" y="752597"/>
            <a:ext cx="4719039" cy="781684"/>
          </a:xfrm>
          <a:prstGeom prst="rect">
            <a:avLst/>
          </a:prstGeom>
        </p:spPr>
        <p:txBody>
          <a:bodyPr lIns="0" tIns="0" rIns="0" bIns="0" rtlCol="0" anchor="t">
            <a:spAutoFit/>
          </a:bodyPr>
          <a:lstStyle/>
          <a:p>
            <a:pPr algn="ctr">
              <a:lnSpc>
                <a:spcPts val="5740"/>
              </a:lnSpc>
            </a:pPr>
            <a:r>
              <a:rPr lang="en-US" sz="4100">
                <a:solidFill>
                  <a:srgbClr val="000000"/>
                </a:solidFill>
                <a:latin typeface="Bungee"/>
              </a:rPr>
              <a:t>Chương 1</a:t>
            </a:r>
          </a:p>
        </p:txBody>
      </p:sp>
      <p:sp>
        <p:nvSpPr>
          <p:cNvPr id="15" name="TextBox 15"/>
          <p:cNvSpPr txBox="1"/>
          <p:nvPr/>
        </p:nvSpPr>
        <p:spPr>
          <a:xfrm>
            <a:off x="1879666" y="2087361"/>
            <a:ext cx="5730776" cy="646416"/>
          </a:xfrm>
          <a:prstGeom prst="rect">
            <a:avLst/>
          </a:prstGeom>
        </p:spPr>
        <p:txBody>
          <a:bodyPr lIns="0" tIns="0" rIns="0" bIns="0" rtlCol="0" anchor="t">
            <a:spAutoFit/>
          </a:bodyPr>
          <a:lstStyle/>
          <a:p>
            <a:pPr algn="ctr">
              <a:lnSpc>
                <a:spcPts val="5320"/>
              </a:lnSpc>
            </a:pPr>
            <a:r>
              <a:rPr lang="en-US" sz="3800">
                <a:solidFill>
                  <a:srgbClr val="000000"/>
                </a:solidFill>
                <a:latin typeface="Paytone One"/>
              </a:rPr>
              <a:t>2.  Mục đích nghiên cứu: </a:t>
            </a:r>
          </a:p>
        </p:txBody>
      </p:sp>
      <p:sp>
        <p:nvSpPr>
          <p:cNvPr id="16" name="TextBox 16"/>
          <p:cNvSpPr txBox="1"/>
          <p:nvPr/>
        </p:nvSpPr>
        <p:spPr>
          <a:xfrm>
            <a:off x="1056975" y="3647696"/>
            <a:ext cx="3360904" cy="4929521"/>
          </a:xfrm>
          <a:prstGeom prst="rect">
            <a:avLst/>
          </a:prstGeom>
        </p:spPr>
        <p:txBody>
          <a:bodyPr lIns="0" tIns="0" rIns="0" bIns="0" rtlCol="0" anchor="t">
            <a:spAutoFit/>
          </a:bodyPr>
          <a:lstStyle/>
          <a:p>
            <a:pPr marL="0" lvl="0" indent="0" algn="ctr">
              <a:lnSpc>
                <a:spcPts val="4292"/>
              </a:lnSpc>
              <a:spcBef>
                <a:spcPct val="0"/>
              </a:spcBef>
            </a:pPr>
            <a:r>
              <a:rPr lang="en-US" sz="3110" spc="304">
                <a:solidFill>
                  <a:srgbClr val="231F20"/>
                </a:solidFill>
                <a:latin typeface="Arial"/>
              </a:rPr>
              <a:t>Tìm hiểu sâu hơn về ưu điểm, tính năng và cách thức tối ưu hóa công cụ để tạo ra trải nghiệm người dùng tốt nhất.</a:t>
            </a:r>
          </a:p>
        </p:txBody>
      </p:sp>
      <p:sp>
        <p:nvSpPr>
          <p:cNvPr id="17" name="TextBox 17"/>
          <p:cNvSpPr txBox="1"/>
          <p:nvPr/>
        </p:nvSpPr>
        <p:spPr>
          <a:xfrm>
            <a:off x="6044831" y="3743766"/>
            <a:ext cx="6254887" cy="1617107"/>
          </a:xfrm>
          <a:prstGeom prst="rect">
            <a:avLst/>
          </a:prstGeom>
        </p:spPr>
        <p:txBody>
          <a:bodyPr lIns="0" tIns="0" rIns="0" bIns="0" rtlCol="0" anchor="t">
            <a:spAutoFit/>
          </a:bodyPr>
          <a:lstStyle/>
          <a:p>
            <a:pPr marL="0" lvl="0" indent="0" algn="ctr">
              <a:lnSpc>
                <a:spcPts val="4154"/>
              </a:lnSpc>
              <a:spcBef>
                <a:spcPct val="0"/>
              </a:spcBef>
            </a:pPr>
            <a:r>
              <a:rPr lang="en-US" sz="3010" spc="295">
                <a:solidFill>
                  <a:srgbClr val="231F20"/>
                </a:solidFill>
                <a:latin typeface="Arial"/>
              </a:rPr>
              <a:t>Nghiên cứu tập trung vào khả năng linh hoạt và tính năng tương tác của Adobe XD</a:t>
            </a:r>
          </a:p>
        </p:txBody>
      </p:sp>
      <p:sp>
        <p:nvSpPr>
          <p:cNvPr id="18" name="TextBox 18"/>
          <p:cNvSpPr txBox="1"/>
          <p:nvPr/>
        </p:nvSpPr>
        <p:spPr>
          <a:xfrm>
            <a:off x="13898396" y="3743766"/>
            <a:ext cx="3360904" cy="3843671"/>
          </a:xfrm>
          <a:prstGeom prst="rect">
            <a:avLst/>
          </a:prstGeom>
        </p:spPr>
        <p:txBody>
          <a:bodyPr lIns="0" tIns="0" rIns="0" bIns="0" rtlCol="0" anchor="t">
            <a:spAutoFit/>
          </a:bodyPr>
          <a:lstStyle/>
          <a:p>
            <a:pPr algn="ctr">
              <a:lnSpc>
                <a:spcPts val="4292"/>
              </a:lnSpc>
            </a:pPr>
            <a:r>
              <a:rPr lang="en-US" sz="3110" spc="304">
                <a:solidFill>
                  <a:srgbClr val="231F20"/>
                </a:solidFill>
                <a:latin typeface="Arial"/>
              </a:rPr>
              <a:t>Nghiên cứu về việc tạo ra các bản mẫu giao diện, xây dựng prototype và kiểm thử.</a:t>
            </a:r>
          </a:p>
          <a:p>
            <a:pPr marL="0" lvl="0" indent="0" algn="ctr">
              <a:lnSpc>
                <a:spcPts val="4292"/>
              </a:lnSpc>
              <a:spcBef>
                <a:spcPct val="0"/>
              </a:spcBef>
            </a:pPr>
            <a:endParaRPr lang="en-US" sz="3110" spc="304">
              <a:solidFill>
                <a:srgbClr val="231F20"/>
              </a:solidFill>
              <a:latin typeface="Arial"/>
            </a:endParaRPr>
          </a:p>
        </p:txBody>
      </p:sp>
      <p:sp>
        <p:nvSpPr>
          <p:cNvPr id="21" name="Freeform 21"/>
          <p:cNvSpPr/>
          <p:nvPr/>
        </p:nvSpPr>
        <p:spPr>
          <a:xfrm>
            <a:off x="13165838" y="8274419"/>
            <a:ext cx="960682" cy="1052540"/>
          </a:xfrm>
          <a:custGeom>
            <a:avLst/>
            <a:gdLst/>
            <a:ahLst/>
            <a:cxnLst/>
            <a:rect l="l" t="t" r="r" b="b"/>
            <a:pathLst>
              <a:path w="960682" h="1052540">
                <a:moveTo>
                  <a:pt x="0" y="0"/>
                </a:moveTo>
                <a:lnTo>
                  <a:pt x="960683" y="0"/>
                </a:lnTo>
                <a:lnTo>
                  <a:pt x="960683" y="1052540"/>
                </a:lnTo>
                <a:lnTo>
                  <a:pt x="0" y="10525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3" name="Freeform 23"/>
          <p:cNvSpPr/>
          <p:nvPr/>
        </p:nvSpPr>
        <p:spPr>
          <a:xfrm>
            <a:off x="8259771" y="5657220"/>
            <a:ext cx="2238367" cy="2238367"/>
          </a:xfrm>
          <a:custGeom>
            <a:avLst/>
            <a:gdLst/>
            <a:ahLst/>
            <a:cxnLst/>
            <a:rect l="l" t="t" r="r" b="b"/>
            <a:pathLst>
              <a:path w="2238367" h="2238367">
                <a:moveTo>
                  <a:pt x="0" y="0"/>
                </a:moveTo>
                <a:lnTo>
                  <a:pt x="2238368" y="0"/>
                </a:lnTo>
                <a:lnTo>
                  <a:pt x="2238368" y="2238368"/>
                </a:lnTo>
                <a:lnTo>
                  <a:pt x="0" y="223836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4" name="Freeform 24"/>
          <p:cNvSpPr/>
          <p:nvPr/>
        </p:nvSpPr>
        <p:spPr>
          <a:xfrm>
            <a:off x="11774489" y="7533653"/>
            <a:ext cx="2238367" cy="2238367"/>
          </a:xfrm>
          <a:custGeom>
            <a:avLst/>
            <a:gdLst/>
            <a:ahLst/>
            <a:cxnLst/>
            <a:rect l="l" t="t" r="r" b="b"/>
            <a:pathLst>
              <a:path w="2238367" h="2238367">
                <a:moveTo>
                  <a:pt x="0" y="0"/>
                </a:moveTo>
                <a:lnTo>
                  <a:pt x="2238367" y="0"/>
                </a:lnTo>
                <a:lnTo>
                  <a:pt x="2238367" y="2238367"/>
                </a:lnTo>
                <a:lnTo>
                  <a:pt x="0" y="223836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5" name="Freeform 25"/>
          <p:cNvSpPr/>
          <p:nvPr/>
        </p:nvSpPr>
        <p:spPr>
          <a:xfrm>
            <a:off x="4745054" y="7533653"/>
            <a:ext cx="2238367" cy="2238367"/>
          </a:xfrm>
          <a:custGeom>
            <a:avLst/>
            <a:gdLst/>
            <a:ahLst/>
            <a:cxnLst/>
            <a:rect l="l" t="t" r="r" b="b"/>
            <a:pathLst>
              <a:path w="2238367" h="2238367">
                <a:moveTo>
                  <a:pt x="0" y="0"/>
                </a:moveTo>
                <a:lnTo>
                  <a:pt x="2238367" y="0"/>
                </a:lnTo>
                <a:lnTo>
                  <a:pt x="2238367" y="2238367"/>
                </a:lnTo>
                <a:lnTo>
                  <a:pt x="0" y="223836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6" name="Freeform 26"/>
          <p:cNvSpPr/>
          <p:nvPr/>
        </p:nvSpPr>
        <p:spPr>
          <a:xfrm>
            <a:off x="8872434" y="6246715"/>
            <a:ext cx="1013042" cy="978852"/>
          </a:xfrm>
          <a:custGeom>
            <a:avLst/>
            <a:gdLst/>
            <a:ahLst/>
            <a:cxnLst/>
            <a:rect l="l" t="t" r="r" b="b"/>
            <a:pathLst>
              <a:path w="1013042" h="978852">
                <a:moveTo>
                  <a:pt x="0" y="0"/>
                </a:moveTo>
                <a:lnTo>
                  <a:pt x="1013042" y="0"/>
                </a:lnTo>
                <a:lnTo>
                  <a:pt x="1013042" y="978852"/>
                </a:lnTo>
                <a:lnTo>
                  <a:pt x="0" y="97885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7" name="Freeform 27"/>
          <p:cNvSpPr/>
          <p:nvPr/>
        </p:nvSpPr>
        <p:spPr>
          <a:xfrm>
            <a:off x="12413331" y="8126566"/>
            <a:ext cx="960682" cy="1052540"/>
          </a:xfrm>
          <a:custGeom>
            <a:avLst/>
            <a:gdLst/>
            <a:ahLst/>
            <a:cxnLst/>
            <a:rect l="l" t="t" r="r" b="b"/>
            <a:pathLst>
              <a:path w="960682" h="1052540">
                <a:moveTo>
                  <a:pt x="0" y="0"/>
                </a:moveTo>
                <a:lnTo>
                  <a:pt x="960683" y="0"/>
                </a:lnTo>
                <a:lnTo>
                  <a:pt x="960683" y="1052541"/>
                </a:lnTo>
                <a:lnTo>
                  <a:pt x="0" y="10525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8" name="Freeform 28"/>
          <p:cNvSpPr/>
          <p:nvPr/>
        </p:nvSpPr>
        <p:spPr>
          <a:xfrm>
            <a:off x="5272051" y="8001040"/>
            <a:ext cx="1184374" cy="1184374"/>
          </a:xfrm>
          <a:custGeom>
            <a:avLst/>
            <a:gdLst/>
            <a:ahLst/>
            <a:cxnLst/>
            <a:rect l="l" t="t" r="r" b="b"/>
            <a:pathLst>
              <a:path w="1184374" h="1184374">
                <a:moveTo>
                  <a:pt x="0" y="0"/>
                </a:moveTo>
                <a:lnTo>
                  <a:pt x="1184374" y="0"/>
                </a:lnTo>
                <a:lnTo>
                  <a:pt x="1184374" y="1184374"/>
                </a:lnTo>
                <a:lnTo>
                  <a:pt x="0" y="118437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0126" y="597909"/>
            <a:ext cx="4944305" cy="1003227"/>
            <a:chOff x="0" y="0"/>
            <a:chExt cx="12153875" cy="2466090"/>
          </a:xfrm>
        </p:grpSpPr>
        <p:sp>
          <p:nvSpPr>
            <p:cNvPr id="3" name="Freeform 3"/>
            <p:cNvSpPr/>
            <p:nvPr/>
          </p:nvSpPr>
          <p:spPr>
            <a:xfrm>
              <a:off x="0" y="0"/>
              <a:ext cx="12153875" cy="2466090"/>
            </a:xfrm>
            <a:custGeom>
              <a:avLst/>
              <a:gdLst/>
              <a:ahLst/>
              <a:cxnLst/>
              <a:rect l="l" t="t" r="r" b="b"/>
              <a:pathLst>
                <a:path w="12153875" h="2466090">
                  <a:moveTo>
                    <a:pt x="12029415" y="2466090"/>
                  </a:moveTo>
                  <a:lnTo>
                    <a:pt x="124460" y="2466090"/>
                  </a:lnTo>
                  <a:cubicBezTo>
                    <a:pt x="55880" y="2466090"/>
                    <a:pt x="0" y="2410210"/>
                    <a:pt x="0" y="2341630"/>
                  </a:cubicBezTo>
                  <a:lnTo>
                    <a:pt x="0" y="124460"/>
                  </a:lnTo>
                  <a:cubicBezTo>
                    <a:pt x="0" y="55880"/>
                    <a:pt x="55880" y="0"/>
                    <a:pt x="124460" y="0"/>
                  </a:cubicBezTo>
                  <a:lnTo>
                    <a:pt x="12029415" y="0"/>
                  </a:lnTo>
                  <a:cubicBezTo>
                    <a:pt x="12097995" y="0"/>
                    <a:pt x="12153875" y="55880"/>
                    <a:pt x="12153875" y="124460"/>
                  </a:cubicBezTo>
                  <a:lnTo>
                    <a:pt x="12153875" y="2341630"/>
                  </a:lnTo>
                  <a:cubicBezTo>
                    <a:pt x="12153875" y="2410210"/>
                    <a:pt x="12097995" y="2466090"/>
                    <a:pt x="12029415" y="2466090"/>
                  </a:cubicBezTo>
                  <a:close/>
                </a:path>
              </a:pathLst>
            </a:custGeom>
            <a:solidFill>
              <a:srgbClr val="37C9EF"/>
            </a:solidFill>
          </p:spPr>
          <p:txBody>
            <a:bodyPr/>
            <a:lstStyle/>
            <a:p>
              <a:endParaRPr lang="en-US"/>
            </a:p>
          </p:txBody>
        </p:sp>
      </p:grpSp>
      <p:sp>
        <p:nvSpPr>
          <p:cNvPr id="4" name="Freeform 4"/>
          <p:cNvSpPr/>
          <p:nvPr/>
        </p:nvSpPr>
        <p:spPr>
          <a:xfrm>
            <a:off x="512608" y="394819"/>
            <a:ext cx="2824405" cy="1267761"/>
          </a:xfrm>
          <a:custGeom>
            <a:avLst/>
            <a:gdLst/>
            <a:ahLst/>
            <a:cxnLst/>
            <a:rect l="l" t="t" r="r" b="b"/>
            <a:pathLst>
              <a:path w="2824405" h="1267761">
                <a:moveTo>
                  <a:pt x="0" y="0"/>
                </a:moveTo>
                <a:lnTo>
                  <a:pt x="2824405" y="0"/>
                </a:lnTo>
                <a:lnTo>
                  <a:pt x="2824405" y="1267762"/>
                </a:lnTo>
                <a:lnTo>
                  <a:pt x="0" y="1267762"/>
                </a:lnTo>
                <a:lnTo>
                  <a:pt x="0" y="0"/>
                </a:lnTo>
                <a:close/>
              </a:path>
            </a:pathLst>
          </a:custGeom>
          <a:blipFill>
            <a:blip r:embed="rId2"/>
            <a:stretch>
              <a:fillRect l="-11279" b="-20416"/>
            </a:stretch>
          </a:blipFill>
        </p:spPr>
        <p:txBody>
          <a:bodyPr/>
          <a:lstStyle/>
          <a:p>
            <a:endParaRPr lang="en-US"/>
          </a:p>
        </p:txBody>
      </p:sp>
      <p:graphicFrame>
        <p:nvGraphicFramePr>
          <p:cNvPr id="5" name="Table 5"/>
          <p:cNvGraphicFramePr>
            <a:graphicFrameLocks noGrp="1"/>
          </p:cNvGraphicFramePr>
          <p:nvPr/>
        </p:nvGraphicFramePr>
        <p:xfrm>
          <a:off x="1028700" y="3850566"/>
          <a:ext cx="16230600" cy="5336414"/>
        </p:xfrm>
        <a:graphic>
          <a:graphicData uri="http://schemas.openxmlformats.org/drawingml/2006/table">
            <a:tbl>
              <a:tblPr/>
              <a:tblGrid>
                <a:gridCol w="8346437">
                  <a:extLst>
                    <a:ext uri="{9D8B030D-6E8A-4147-A177-3AD203B41FA5}">
                      <a16:colId xmlns:a16="http://schemas.microsoft.com/office/drawing/2014/main" val="20000"/>
                    </a:ext>
                  </a:extLst>
                </a:gridCol>
                <a:gridCol w="7884163">
                  <a:extLst>
                    <a:ext uri="{9D8B030D-6E8A-4147-A177-3AD203B41FA5}">
                      <a16:colId xmlns:a16="http://schemas.microsoft.com/office/drawing/2014/main" val="20001"/>
                    </a:ext>
                  </a:extLst>
                </a:gridCol>
              </a:tblGrid>
              <a:tr h="1160813">
                <a:tc>
                  <a:txBody>
                    <a:bodyPr/>
                    <a:lstStyle/>
                    <a:p>
                      <a:pPr algn="ctr">
                        <a:lnSpc>
                          <a:spcPts val="4255"/>
                        </a:lnSpc>
                        <a:defRPr/>
                      </a:pPr>
                      <a:r>
                        <a:rPr lang="en-US" sz="3039">
                          <a:solidFill>
                            <a:srgbClr val="000000"/>
                          </a:solidFill>
                          <a:latin typeface="Paytone One"/>
                        </a:rPr>
                        <a:t>UI(User Interface)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7C9EF"/>
                    </a:solidFill>
                  </a:tcPr>
                </a:tc>
                <a:tc>
                  <a:txBody>
                    <a:bodyPr/>
                    <a:lstStyle/>
                    <a:p>
                      <a:pPr algn="ctr">
                        <a:lnSpc>
                          <a:spcPts val="4255"/>
                        </a:lnSpc>
                        <a:defRPr/>
                      </a:pPr>
                      <a:r>
                        <a:rPr lang="en-US" sz="3039">
                          <a:solidFill>
                            <a:srgbClr val="000000"/>
                          </a:solidFill>
                          <a:latin typeface="Paytone One"/>
                        </a:rPr>
                        <a:t>UX (User Experience)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7C9EF"/>
                    </a:solidFill>
                  </a:tcPr>
                </a:tc>
                <a:extLst>
                  <a:ext uri="{0D108BD9-81ED-4DB2-BD59-A6C34878D82A}">
                    <a16:rowId xmlns:a16="http://schemas.microsoft.com/office/drawing/2014/main" val="10000"/>
                  </a:ext>
                </a:extLst>
              </a:tr>
              <a:tr h="1563740">
                <a:tc>
                  <a:txBody>
                    <a:bodyPr/>
                    <a:lstStyle/>
                    <a:p>
                      <a:pPr algn="ctr">
                        <a:lnSpc>
                          <a:spcPts val="4395"/>
                        </a:lnSpc>
                        <a:defRPr/>
                      </a:pPr>
                      <a:r>
                        <a:rPr lang="en-US" sz="3139">
                          <a:solidFill>
                            <a:srgbClr val="000000"/>
                          </a:solidFill>
                          <a:latin typeface="Arial"/>
                        </a:rPr>
                        <a:t>Tập trung vào việc thiết kế giao diện người dùng.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395"/>
                        </a:lnSpc>
                        <a:defRPr/>
                      </a:pPr>
                      <a:r>
                        <a:rPr lang="en-US" sz="3139">
                          <a:solidFill>
                            <a:srgbClr val="000000"/>
                          </a:solidFill>
                          <a:latin typeface="Arial"/>
                        </a:rPr>
                        <a:t>Tập trung vào trải nghiệm tổng thể của người dùng.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563740">
                <a:tc>
                  <a:txBody>
                    <a:bodyPr/>
                    <a:lstStyle/>
                    <a:p>
                      <a:pPr algn="ctr">
                        <a:lnSpc>
                          <a:spcPts val="4395"/>
                        </a:lnSpc>
                        <a:defRPr/>
                      </a:pPr>
                      <a:r>
                        <a:rPr lang="en-US" sz="3139">
                          <a:solidFill>
                            <a:srgbClr val="000000"/>
                          </a:solidFill>
                          <a:latin typeface="Arial"/>
                        </a:rPr>
                        <a:t>Màu sắc, phông chữ, bố cục, đồ họa, hình ảnh,...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EBEBEB"/>
                    </a:solidFill>
                  </a:tcPr>
                </a:tc>
                <a:tc>
                  <a:txBody>
                    <a:bodyPr/>
                    <a:lstStyle/>
                    <a:p>
                      <a:pPr algn="ctr">
                        <a:lnSpc>
                          <a:spcPts val="4395"/>
                        </a:lnSpc>
                        <a:defRPr/>
                      </a:pPr>
                      <a:r>
                        <a:rPr lang="en-US" sz="3139">
                          <a:solidFill>
                            <a:srgbClr val="000000"/>
                          </a:solidFill>
                          <a:latin typeface="Arial"/>
                        </a:rPr>
                        <a:t>Tính dễ sử dụng, khả năng tiếp cận, tính hữu dụng, tính hữu hình, tính thú vị,...</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EBEBEB"/>
                    </a:solidFill>
                  </a:tcPr>
                </a:tc>
                <a:extLst>
                  <a:ext uri="{0D108BD9-81ED-4DB2-BD59-A6C34878D82A}">
                    <a16:rowId xmlns:a16="http://schemas.microsoft.com/office/drawing/2014/main" val="10002"/>
                  </a:ext>
                </a:extLst>
              </a:tr>
              <a:tr h="1048121">
                <a:tc>
                  <a:txBody>
                    <a:bodyPr/>
                    <a:lstStyle/>
                    <a:p>
                      <a:pPr algn="ctr">
                        <a:lnSpc>
                          <a:spcPts val="4395"/>
                        </a:lnSpc>
                        <a:defRPr/>
                      </a:pPr>
                      <a:r>
                        <a:rPr lang="en-US" sz="3139">
                          <a:solidFill>
                            <a:srgbClr val="000000"/>
                          </a:solidFill>
                          <a:latin typeface="Arial"/>
                        </a:rPr>
                        <a:t>Vẻ đẹp, tính thẩm mỹ</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395"/>
                        </a:lnSpc>
                        <a:defRPr/>
                      </a:pPr>
                      <a:r>
                        <a:rPr lang="en-US" sz="3139">
                          <a:solidFill>
                            <a:srgbClr val="000000"/>
                          </a:solidFill>
                          <a:latin typeface="Arial"/>
                        </a:rPr>
                        <a:t>Sự tiện lợi, dễ dàng sử dụng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TextBox 6"/>
          <p:cNvSpPr txBox="1"/>
          <p:nvPr/>
        </p:nvSpPr>
        <p:spPr>
          <a:xfrm>
            <a:off x="1892910" y="764106"/>
            <a:ext cx="4719039" cy="781684"/>
          </a:xfrm>
          <a:prstGeom prst="rect">
            <a:avLst/>
          </a:prstGeom>
        </p:spPr>
        <p:txBody>
          <a:bodyPr lIns="0" tIns="0" rIns="0" bIns="0" rtlCol="0" anchor="t">
            <a:spAutoFit/>
          </a:bodyPr>
          <a:lstStyle/>
          <a:p>
            <a:pPr algn="ctr">
              <a:lnSpc>
                <a:spcPts val="5740"/>
              </a:lnSpc>
            </a:pPr>
            <a:r>
              <a:rPr lang="en-US" sz="4100">
                <a:solidFill>
                  <a:srgbClr val="000000"/>
                </a:solidFill>
                <a:latin typeface="Bungee"/>
              </a:rPr>
              <a:t>Chương 2</a:t>
            </a:r>
          </a:p>
        </p:txBody>
      </p:sp>
      <p:sp>
        <p:nvSpPr>
          <p:cNvPr id="7" name="TextBox 7"/>
          <p:cNvSpPr txBox="1"/>
          <p:nvPr/>
        </p:nvSpPr>
        <p:spPr>
          <a:xfrm>
            <a:off x="1895761" y="1791754"/>
            <a:ext cx="4740771" cy="646416"/>
          </a:xfrm>
          <a:prstGeom prst="rect">
            <a:avLst/>
          </a:prstGeom>
        </p:spPr>
        <p:txBody>
          <a:bodyPr lIns="0" tIns="0" rIns="0" bIns="0" rtlCol="0" anchor="t">
            <a:spAutoFit/>
          </a:bodyPr>
          <a:lstStyle/>
          <a:p>
            <a:pPr algn="ctr">
              <a:lnSpc>
                <a:spcPts val="5320"/>
              </a:lnSpc>
            </a:pPr>
            <a:r>
              <a:rPr lang="en-US" sz="3800">
                <a:solidFill>
                  <a:srgbClr val="000000"/>
                </a:solidFill>
                <a:latin typeface="Paytone One"/>
              </a:rPr>
              <a:t>1. Khái niệm UI/UX:</a:t>
            </a:r>
          </a:p>
        </p:txBody>
      </p:sp>
      <p:sp>
        <p:nvSpPr>
          <p:cNvPr id="8" name="TextBox 8"/>
          <p:cNvSpPr txBox="1"/>
          <p:nvPr/>
        </p:nvSpPr>
        <p:spPr>
          <a:xfrm>
            <a:off x="2541574" y="3074976"/>
            <a:ext cx="4269306" cy="577081"/>
          </a:xfrm>
          <a:prstGeom prst="rect">
            <a:avLst/>
          </a:prstGeom>
        </p:spPr>
        <p:txBody>
          <a:bodyPr wrap="square" lIns="0" tIns="0" rIns="0" bIns="0" rtlCol="0" anchor="t">
            <a:spAutoFit/>
          </a:bodyPr>
          <a:lstStyle/>
          <a:p>
            <a:pPr marL="691000" lvl="1" indent="-345500" algn="ctr">
              <a:lnSpc>
                <a:spcPts val="4480"/>
              </a:lnSpc>
              <a:buFont typeface="Arial"/>
              <a:buChar char="•"/>
            </a:pPr>
            <a:r>
              <a:rPr lang="en-US" sz="3200">
                <a:solidFill>
                  <a:srgbClr val="000000"/>
                </a:solidFill>
                <a:latin typeface="Paytone One"/>
              </a:rPr>
              <a:t>Sự khác nhau</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0126" y="597909"/>
            <a:ext cx="4944305" cy="1003227"/>
            <a:chOff x="0" y="0"/>
            <a:chExt cx="12153875" cy="2466090"/>
          </a:xfrm>
        </p:grpSpPr>
        <p:sp>
          <p:nvSpPr>
            <p:cNvPr id="3" name="Freeform 3"/>
            <p:cNvSpPr/>
            <p:nvPr/>
          </p:nvSpPr>
          <p:spPr>
            <a:xfrm>
              <a:off x="0" y="0"/>
              <a:ext cx="12153875" cy="2466090"/>
            </a:xfrm>
            <a:custGeom>
              <a:avLst/>
              <a:gdLst/>
              <a:ahLst/>
              <a:cxnLst/>
              <a:rect l="l" t="t" r="r" b="b"/>
              <a:pathLst>
                <a:path w="12153875" h="2466090">
                  <a:moveTo>
                    <a:pt x="12029415" y="2466090"/>
                  </a:moveTo>
                  <a:lnTo>
                    <a:pt x="124460" y="2466090"/>
                  </a:lnTo>
                  <a:cubicBezTo>
                    <a:pt x="55880" y="2466090"/>
                    <a:pt x="0" y="2410210"/>
                    <a:pt x="0" y="2341630"/>
                  </a:cubicBezTo>
                  <a:lnTo>
                    <a:pt x="0" y="124460"/>
                  </a:lnTo>
                  <a:cubicBezTo>
                    <a:pt x="0" y="55880"/>
                    <a:pt x="55880" y="0"/>
                    <a:pt x="124460" y="0"/>
                  </a:cubicBezTo>
                  <a:lnTo>
                    <a:pt x="12029415" y="0"/>
                  </a:lnTo>
                  <a:cubicBezTo>
                    <a:pt x="12097995" y="0"/>
                    <a:pt x="12153875" y="55880"/>
                    <a:pt x="12153875" y="124460"/>
                  </a:cubicBezTo>
                  <a:lnTo>
                    <a:pt x="12153875" y="2341630"/>
                  </a:lnTo>
                  <a:cubicBezTo>
                    <a:pt x="12153875" y="2410210"/>
                    <a:pt x="12097995" y="2466090"/>
                    <a:pt x="12029415" y="2466090"/>
                  </a:cubicBezTo>
                  <a:close/>
                </a:path>
              </a:pathLst>
            </a:custGeom>
            <a:solidFill>
              <a:srgbClr val="37C9EF"/>
            </a:solidFill>
          </p:spPr>
          <p:txBody>
            <a:bodyPr/>
            <a:lstStyle/>
            <a:p>
              <a:endParaRPr lang="en-US"/>
            </a:p>
          </p:txBody>
        </p:sp>
      </p:grpSp>
      <p:sp>
        <p:nvSpPr>
          <p:cNvPr id="4" name="Freeform 4"/>
          <p:cNvSpPr/>
          <p:nvPr/>
        </p:nvSpPr>
        <p:spPr>
          <a:xfrm>
            <a:off x="512608" y="394819"/>
            <a:ext cx="2824405" cy="1267761"/>
          </a:xfrm>
          <a:custGeom>
            <a:avLst/>
            <a:gdLst/>
            <a:ahLst/>
            <a:cxnLst/>
            <a:rect l="l" t="t" r="r" b="b"/>
            <a:pathLst>
              <a:path w="2824405" h="1267761">
                <a:moveTo>
                  <a:pt x="0" y="0"/>
                </a:moveTo>
                <a:lnTo>
                  <a:pt x="2824405" y="0"/>
                </a:lnTo>
                <a:lnTo>
                  <a:pt x="2824405" y="1267762"/>
                </a:lnTo>
                <a:lnTo>
                  <a:pt x="0" y="1267762"/>
                </a:lnTo>
                <a:lnTo>
                  <a:pt x="0" y="0"/>
                </a:lnTo>
                <a:close/>
              </a:path>
            </a:pathLst>
          </a:custGeom>
          <a:blipFill>
            <a:blip r:embed="rId2"/>
            <a:stretch>
              <a:fillRect l="-11279" b="-20416"/>
            </a:stretch>
          </a:blipFill>
        </p:spPr>
        <p:txBody>
          <a:bodyPr/>
          <a:lstStyle/>
          <a:p>
            <a:endParaRPr lang="en-US"/>
          </a:p>
        </p:txBody>
      </p:sp>
      <p:sp>
        <p:nvSpPr>
          <p:cNvPr id="5" name="Freeform 5"/>
          <p:cNvSpPr/>
          <p:nvPr/>
        </p:nvSpPr>
        <p:spPr>
          <a:xfrm>
            <a:off x="2466646" y="5188679"/>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txBody>
          <a:bodyPr/>
          <a:lstStyle/>
          <a:p>
            <a:endParaRPr lang="en-US"/>
          </a:p>
        </p:txBody>
      </p:sp>
      <p:grpSp>
        <p:nvGrpSpPr>
          <p:cNvPr id="6" name="Group 6"/>
          <p:cNvGrpSpPr/>
          <p:nvPr/>
        </p:nvGrpSpPr>
        <p:grpSpPr>
          <a:xfrm>
            <a:off x="2466646" y="3756104"/>
            <a:ext cx="9610044" cy="1948998"/>
            <a:chOff x="0" y="0"/>
            <a:chExt cx="3682024" cy="746746"/>
          </a:xfrm>
        </p:grpSpPr>
        <p:sp>
          <p:nvSpPr>
            <p:cNvPr id="7" name="Freeform 7"/>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txBody>
            <a:bodyPr/>
            <a:lstStyle/>
            <a:p>
              <a:endParaRPr lang="en-US"/>
            </a:p>
          </p:txBody>
        </p:sp>
        <p:sp>
          <p:nvSpPr>
            <p:cNvPr id="8" name="TextBox 8"/>
            <p:cNvSpPr txBox="1"/>
            <p:nvPr/>
          </p:nvSpPr>
          <p:spPr>
            <a:xfrm>
              <a:off x="0" y="-19050"/>
              <a:ext cx="3682024" cy="765796"/>
            </a:xfrm>
            <a:prstGeom prst="rect">
              <a:avLst/>
            </a:prstGeom>
          </p:spPr>
          <p:txBody>
            <a:bodyPr lIns="50800" tIns="50800" rIns="50800" bIns="50800" rtlCol="0" anchor="ctr"/>
            <a:lstStyle/>
            <a:p>
              <a:pPr algn="ctr">
                <a:lnSpc>
                  <a:spcPts val="2859"/>
                </a:lnSpc>
              </a:pPr>
              <a:endParaRPr/>
            </a:p>
          </p:txBody>
        </p:sp>
      </p:grpSp>
      <p:sp>
        <p:nvSpPr>
          <p:cNvPr id="9" name="Freeform 9"/>
          <p:cNvSpPr/>
          <p:nvPr/>
        </p:nvSpPr>
        <p:spPr>
          <a:xfrm>
            <a:off x="2466646" y="7569821"/>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txBody>
          <a:bodyPr/>
          <a:lstStyle/>
          <a:p>
            <a:endParaRPr lang="en-US"/>
          </a:p>
        </p:txBody>
      </p:sp>
      <p:grpSp>
        <p:nvGrpSpPr>
          <p:cNvPr id="10" name="Group 10"/>
          <p:cNvGrpSpPr/>
          <p:nvPr/>
        </p:nvGrpSpPr>
        <p:grpSpPr>
          <a:xfrm>
            <a:off x="2466646" y="6137246"/>
            <a:ext cx="9610044" cy="1948998"/>
            <a:chOff x="0" y="0"/>
            <a:chExt cx="3682024" cy="746746"/>
          </a:xfrm>
        </p:grpSpPr>
        <p:sp>
          <p:nvSpPr>
            <p:cNvPr id="11" name="Freeform 11"/>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txBody>
            <a:bodyPr/>
            <a:lstStyle/>
            <a:p>
              <a:endParaRPr lang="en-US"/>
            </a:p>
          </p:txBody>
        </p:sp>
        <p:sp>
          <p:nvSpPr>
            <p:cNvPr id="12" name="TextBox 12"/>
            <p:cNvSpPr txBox="1"/>
            <p:nvPr/>
          </p:nvSpPr>
          <p:spPr>
            <a:xfrm>
              <a:off x="0" y="-19050"/>
              <a:ext cx="3682024" cy="765796"/>
            </a:xfrm>
            <a:prstGeom prst="rect">
              <a:avLst/>
            </a:prstGeom>
          </p:spPr>
          <p:txBody>
            <a:bodyPr lIns="50800" tIns="50800" rIns="50800" bIns="50800" rtlCol="0" anchor="ctr"/>
            <a:lstStyle/>
            <a:p>
              <a:pPr algn="ctr">
                <a:lnSpc>
                  <a:spcPts val="2859"/>
                </a:lnSpc>
              </a:pPr>
              <a:endParaRPr/>
            </a:p>
          </p:txBody>
        </p:sp>
      </p:grpSp>
      <p:sp>
        <p:nvSpPr>
          <p:cNvPr id="13" name="TextBox 13"/>
          <p:cNvSpPr txBox="1"/>
          <p:nvPr/>
        </p:nvSpPr>
        <p:spPr>
          <a:xfrm>
            <a:off x="4249970" y="6131551"/>
            <a:ext cx="6043396" cy="1827038"/>
          </a:xfrm>
          <a:prstGeom prst="rect">
            <a:avLst/>
          </a:prstGeom>
        </p:spPr>
        <p:txBody>
          <a:bodyPr lIns="0" tIns="0" rIns="0" bIns="0" rtlCol="0" anchor="t">
            <a:spAutoFit/>
          </a:bodyPr>
          <a:lstStyle/>
          <a:p>
            <a:pPr marL="0" lvl="0" indent="0" algn="l">
              <a:lnSpc>
                <a:spcPts val="4706"/>
              </a:lnSpc>
              <a:spcBef>
                <a:spcPct val="0"/>
              </a:spcBef>
            </a:pPr>
            <a:r>
              <a:rPr lang="en-US" sz="3410" spc="20">
                <a:solidFill>
                  <a:srgbClr val="231F20"/>
                </a:solidFill>
                <a:latin typeface="Arial"/>
              </a:rPr>
              <a:t>Liên tục cải tiến dựa trên phản hồi người dùng để đáp ứng nhu cầu và mong đợi.</a:t>
            </a:r>
          </a:p>
        </p:txBody>
      </p:sp>
      <p:sp>
        <p:nvSpPr>
          <p:cNvPr id="14" name="Freeform 14"/>
          <p:cNvSpPr/>
          <p:nvPr/>
        </p:nvSpPr>
        <p:spPr>
          <a:xfrm>
            <a:off x="-76200" y="7701117"/>
            <a:ext cx="5237633" cy="2547783"/>
          </a:xfrm>
          <a:custGeom>
            <a:avLst/>
            <a:gdLst/>
            <a:ahLst/>
            <a:cxnLst/>
            <a:rect l="l" t="t" r="r" b="b"/>
            <a:pathLst>
              <a:path w="7616557" h="7815497">
                <a:moveTo>
                  <a:pt x="0" y="0"/>
                </a:moveTo>
                <a:lnTo>
                  <a:pt x="7616557" y="0"/>
                </a:lnTo>
                <a:lnTo>
                  <a:pt x="7616557" y="7815496"/>
                </a:lnTo>
                <a:lnTo>
                  <a:pt x="0" y="7815496"/>
                </a:lnTo>
                <a:lnTo>
                  <a:pt x="0" y="0"/>
                </a:lnTo>
                <a:close/>
              </a:path>
            </a:pathLst>
          </a:custGeom>
          <a:blipFill>
            <a:blip r:embed="rId4">
              <a:extLst>
                <a:ext uri="{96DAC541-7B7A-43D3-8B79-37D633B846F1}">
                  <asvg:svgBlip xmlns:asvg="http://schemas.microsoft.com/office/drawing/2016/SVG/main" r:embed="rId5"/>
                </a:ext>
              </a:extLst>
            </a:blip>
            <a:srcRect/>
            <a:stretch>
              <a:fillRect l="-45419" r="-1" b="-206757"/>
            </a:stretch>
          </a:blipFill>
        </p:spPr>
        <p:txBody>
          <a:bodyPr/>
          <a:lstStyle/>
          <a:p>
            <a:endParaRPr lang="en-US"/>
          </a:p>
        </p:txBody>
      </p:sp>
      <p:grpSp>
        <p:nvGrpSpPr>
          <p:cNvPr id="15" name="Group 15"/>
          <p:cNvGrpSpPr/>
          <p:nvPr/>
        </p:nvGrpSpPr>
        <p:grpSpPr>
          <a:xfrm>
            <a:off x="13662994" y="337474"/>
            <a:ext cx="4296549" cy="9570246"/>
            <a:chOff x="0" y="0"/>
            <a:chExt cx="1131601" cy="2520559"/>
          </a:xfrm>
        </p:grpSpPr>
        <p:sp>
          <p:nvSpPr>
            <p:cNvPr id="16" name="Freeform 16"/>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txBody>
            <a:bodyPr/>
            <a:lstStyle/>
            <a:p>
              <a:endParaRPr lang="en-US"/>
            </a:p>
          </p:txBody>
        </p:sp>
        <p:sp>
          <p:nvSpPr>
            <p:cNvPr id="17" name="TextBox 17"/>
            <p:cNvSpPr txBox="1"/>
            <p:nvPr/>
          </p:nvSpPr>
          <p:spPr>
            <a:xfrm>
              <a:off x="0" y="-19050"/>
              <a:ext cx="1131601" cy="2539609"/>
            </a:xfrm>
            <a:prstGeom prst="rect">
              <a:avLst/>
            </a:prstGeom>
          </p:spPr>
          <p:txBody>
            <a:bodyPr lIns="50800" tIns="50800" rIns="50800" bIns="50800" rtlCol="0" anchor="ctr"/>
            <a:lstStyle/>
            <a:p>
              <a:pPr algn="ctr">
                <a:lnSpc>
                  <a:spcPts val="2859"/>
                </a:lnSpc>
              </a:pPr>
              <a:endParaRPr/>
            </a:p>
          </p:txBody>
        </p:sp>
      </p:grpSp>
      <p:sp>
        <p:nvSpPr>
          <p:cNvPr id="18" name="Freeform 18"/>
          <p:cNvSpPr/>
          <p:nvPr/>
        </p:nvSpPr>
        <p:spPr>
          <a:xfrm>
            <a:off x="10255265" y="2126017"/>
            <a:ext cx="7627178" cy="7627178"/>
          </a:xfrm>
          <a:custGeom>
            <a:avLst/>
            <a:gdLst/>
            <a:ahLst/>
            <a:cxnLst/>
            <a:rect l="l" t="t" r="r" b="b"/>
            <a:pathLst>
              <a:path w="7627178" h="7627178">
                <a:moveTo>
                  <a:pt x="0" y="0"/>
                </a:moveTo>
                <a:lnTo>
                  <a:pt x="7627178" y="0"/>
                </a:lnTo>
                <a:lnTo>
                  <a:pt x="7627178" y="7627177"/>
                </a:lnTo>
                <a:lnTo>
                  <a:pt x="0" y="7627177"/>
                </a:lnTo>
                <a:lnTo>
                  <a:pt x="0" y="0"/>
                </a:lnTo>
                <a:close/>
              </a:path>
            </a:pathLst>
          </a:custGeom>
          <a:blipFill>
            <a:blip r:embed="rId6"/>
            <a:stretch>
              <a:fillRect/>
            </a:stretch>
          </a:blipFill>
        </p:spPr>
        <p:txBody>
          <a:bodyPr/>
          <a:lstStyle/>
          <a:p>
            <a:endParaRPr lang="en-US"/>
          </a:p>
        </p:txBody>
      </p:sp>
      <p:sp>
        <p:nvSpPr>
          <p:cNvPr id="19" name="Freeform 19"/>
          <p:cNvSpPr/>
          <p:nvPr/>
        </p:nvSpPr>
        <p:spPr>
          <a:xfrm>
            <a:off x="2737469" y="4305151"/>
            <a:ext cx="1199087" cy="946068"/>
          </a:xfrm>
          <a:custGeom>
            <a:avLst/>
            <a:gdLst/>
            <a:ahLst/>
            <a:cxnLst/>
            <a:rect l="l" t="t" r="r" b="b"/>
            <a:pathLst>
              <a:path w="1199087" h="946068">
                <a:moveTo>
                  <a:pt x="0" y="0"/>
                </a:moveTo>
                <a:lnTo>
                  <a:pt x="1199087" y="0"/>
                </a:lnTo>
                <a:lnTo>
                  <a:pt x="1199087" y="946068"/>
                </a:lnTo>
                <a:lnTo>
                  <a:pt x="0" y="94606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0" name="Freeform 20"/>
          <p:cNvSpPr/>
          <p:nvPr/>
        </p:nvSpPr>
        <p:spPr>
          <a:xfrm>
            <a:off x="2796356" y="6541645"/>
            <a:ext cx="1140200" cy="1140200"/>
          </a:xfrm>
          <a:custGeom>
            <a:avLst/>
            <a:gdLst/>
            <a:ahLst/>
            <a:cxnLst/>
            <a:rect l="l" t="t" r="r" b="b"/>
            <a:pathLst>
              <a:path w="1140200" h="1140200">
                <a:moveTo>
                  <a:pt x="0" y="0"/>
                </a:moveTo>
                <a:lnTo>
                  <a:pt x="1140200" y="0"/>
                </a:lnTo>
                <a:lnTo>
                  <a:pt x="1140200" y="1140200"/>
                </a:lnTo>
                <a:lnTo>
                  <a:pt x="0" y="1140200"/>
                </a:lnTo>
                <a:lnTo>
                  <a:pt x="0" y="0"/>
                </a:lnTo>
                <a:close/>
              </a:path>
            </a:pathLst>
          </a:custGeom>
          <a:blipFill>
            <a:blip r:embed="rId9"/>
            <a:stretch>
              <a:fillRect/>
            </a:stretch>
          </a:blipFill>
        </p:spPr>
        <p:txBody>
          <a:bodyPr/>
          <a:lstStyle/>
          <a:p>
            <a:endParaRPr lang="en-US"/>
          </a:p>
        </p:txBody>
      </p:sp>
      <p:sp>
        <p:nvSpPr>
          <p:cNvPr id="21" name="TextBox 21"/>
          <p:cNvSpPr txBox="1"/>
          <p:nvPr/>
        </p:nvSpPr>
        <p:spPr>
          <a:xfrm>
            <a:off x="1924810" y="790582"/>
            <a:ext cx="4719039" cy="781684"/>
          </a:xfrm>
          <a:prstGeom prst="rect">
            <a:avLst/>
          </a:prstGeom>
        </p:spPr>
        <p:txBody>
          <a:bodyPr lIns="0" tIns="0" rIns="0" bIns="0" rtlCol="0" anchor="t">
            <a:spAutoFit/>
          </a:bodyPr>
          <a:lstStyle/>
          <a:p>
            <a:pPr algn="ctr">
              <a:lnSpc>
                <a:spcPts val="5740"/>
              </a:lnSpc>
            </a:pPr>
            <a:r>
              <a:rPr lang="en-US" sz="4100">
                <a:solidFill>
                  <a:srgbClr val="000000"/>
                </a:solidFill>
                <a:latin typeface="Bungee"/>
              </a:rPr>
              <a:t>Chương 2</a:t>
            </a:r>
          </a:p>
        </p:txBody>
      </p:sp>
      <p:sp>
        <p:nvSpPr>
          <p:cNvPr id="22" name="TextBox 22"/>
          <p:cNvSpPr txBox="1"/>
          <p:nvPr/>
        </p:nvSpPr>
        <p:spPr>
          <a:xfrm>
            <a:off x="1940735" y="1680354"/>
            <a:ext cx="4740771" cy="646416"/>
          </a:xfrm>
          <a:prstGeom prst="rect">
            <a:avLst/>
          </a:prstGeom>
        </p:spPr>
        <p:txBody>
          <a:bodyPr lIns="0" tIns="0" rIns="0" bIns="0" rtlCol="0" anchor="t">
            <a:spAutoFit/>
          </a:bodyPr>
          <a:lstStyle/>
          <a:p>
            <a:pPr algn="ctr">
              <a:lnSpc>
                <a:spcPts val="5320"/>
              </a:lnSpc>
            </a:pPr>
            <a:r>
              <a:rPr lang="en-US" sz="3800">
                <a:solidFill>
                  <a:srgbClr val="000000"/>
                </a:solidFill>
                <a:latin typeface="Paytone One"/>
              </a:rPr>
              <a:t>1. Khái niệm UI/UX:</a:t>
            </a:r>
          </a:p>
        </p:txBody>
      </p:sp>
      <p:sp>
        <p:nvSpPr>
          <p:cNvPr id="23" name="TextBox 23"/>
          <p:cNvSpPr txBox="1"/>
          <p:nvPr/>
        </p:nvSpPr>
        <p:spPr>
          <a:xfrm>
            <a:off x="2854531" y="3023763"/>
            <a:ext cx="3891161" cy="537831"/>
          </a:xfrm>
          <a:prstGeom prst="rect">
            <a:avLst/>
          </a:prstGeom>
        </p:spPr>
        <p:txBody>
          <a:bodyPr lIns="0" tIns="0" rIns="0" bIns="0" rtlCol="0" anchor="t">
            <a:spAutoFit/>
          </a:bodyPr>
          <a:lstStyle/>
          <a:p>
            <a:pPr marL="691000" lvl="1" indent="-345500" algn="ctr">
              <a:lnSpc>
                <a:spcPts val="4480"/>
              </a:lnSpc>
              <a:buFont typeface="Arial"/>
              <a:buChar char="•"/>
            </a:pPr>
            <a:r>
              <a:rPr lang="en-US" sz="3200">
                <a:solidFill>
                  <a:srgbClr val="000000"/>
                </a:solidFill>
                <a:latin typeface="Paytone One"/>
              </a:rPr>
              <a:t>Sự giống nhau: </a:t>
            </a:r>
          </a:p>
        </p:txBody>
      </p:sp>
      <p:sp>
        <p:nvSpPr>
          <p:cNvPr id="24" name="TextBox 24"/>
          <p:cNvSpPr txBox="1"/>
          <p:nvPr/>
        </p:nvSpPr>
        <p:spPr>
          <a:xfrm>
            <a:off x="4311121" y="4045684"/>
            <a:ext cx="6427469" cy="1236488"/>
          </a:xfrm>
          <a:prstGeom prst="rect">
            <a:avLst/>
          </a:prstGeom>
        </p:spPr>
        <p:txBody>
          <a:bodyPr lIns="0" tIns="0" rIns="0" bIns="0" rtlCol="0" anchor="t">
            <a:spAutoFit/>
          </a:bodyPr>
          <a:lstStyle/>
          <a:p>
            <a:pPr marL="0" lvl="0" indent="0" algn="l">
              <a:lnSpc>
                <a:spcPts val="4706"/>
              </a:lnSpc>
              <a:spcBef>
                <a:spcPct val="0"/>
              </a:spcBef>
            </a:pPr>
            <a:r>
              <a:rPr lang="en-US" sz="3410" spc="20">
                <a:solidFill>
                  <a:srgbClr val="231F20"/>
                </a:solidFill>
                <a:latin typeface="Arial"/>
              </a:rPr>
              <a:t>UI và UX: Liên Kết Quan Trọng và Toàn Diện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0126" y="597909"/>
            <a:ext cx="4944305" cy="1003227"/>
            <a:chOff x="0" y="0"/>
            <a:chExt cx="12153875" cy="2466090"/>
          </a:xfrm>
        </p:grpSpPr>
        <p:sp>
          <p:nvSpPr>
            <p:cNvPr id="3" name="Freeform 3"/>
            <p:cNvSpPr/>
            <p:nvPr/>
          </p:nvSpPr>
          <p:spPr>
            <a:xfrm>
              <a:off x="0" y="0"/>
              <a:ext cx="12153875" cy="2466090"/>
            </a:xfrm>
            <a:custGeom>
              <a:avLst/>
              <a:gdLst/>
              <a:ahLst/>
              <a:cxnLst/>
              <a:rect l="l" t="t" r="r" b="b"/>
              <a:pathLst>
                <a:path w="12153875" h="2466090">
                  <a:moveTo>
                    <a:pt x="12029415" y="2466090"/>
                  </a:moveTo>
                  <a:lnTo>
                    <a:pt x="124460" y="2466090"/>
                  </a:lnTo>
                  <a:cubicBezTo>
                    <a:pt x="55880" y="2466090"/>
                    <a:pt x="0" y="2410210"/>
                    <a:pt x="0" y="2341630"/>
                  </a:cubicBezTo>
                  <a:lnTo>
                    <a:pt x="0" y="124460"/>
                  </a:lnTo>
                  <a:cubicBezTo>
                    <a:pt x="0" y="55880"/>
                    <a:pt x="55880" y="0"/>
                    <a:pt x="124460" y="0"/>
                  </a:cubicBezTo>
                  <a:lnTo>
                    <a:pt x="12029415" y="0"/>
                  </a:lnTo>
                  <a:cubicBezTo>
                    <a:pt x="12097995" y="0"/>
                    <a:pt x="12153875" y="55880"/>
                    <a:pt x="12153875" y="124460"/>
                  </a:cubicBezTo>
                  <a:lnTo>
                    <a:pt x="12153875" y="2341630"/>
                  </a:lnTo>
                  <a:cubicBezTo>
                    <a:pt x="12153875" y="2410210"/>
                    <a:pt x="12097995" y="2466090"/>
                    <a:pt x="12029415" y="2466090"/>
                  </a:cubicBezTo>
                  <a:close/>
                </a:path>
              </a:pathLst>
            </a:custGeom>
            <a:solidFill>
              <a:srgbClr val="37C9EF"/>
            </a:solidFill>
          </p:spPr>
          <p:txBody>
            <a:bodyPr/>
            <a:lstStyle/>
            <a:p>
              <a:endParaRPr lang="en-US"/>
            </a:p>
          </p:txBody>
        </p:sp>
      </p:grpSp>
      <p:sp>
        <p:nvSpPr>
          <p:cNvPr id="4" name="Freeform 4"/>
          <p:cNvSpPr/>
          <p:nvPr/>
        </p:nvSpPr>
        <p:spPr>
          <a:xfrm>
            <a:off x="512608" y="394819"/>
            <a:ext cx="2824405" cy="1267761"/>
          </a:xfrm>
          <a:custGeom>
            <a:avLst/>
            <a:gdLst/>
            <a:ahLst/>
            <a:cxnLst/>
            <a:rect l="l" t="t" r="r" b="b"/>
            <a:pathLst>
              <a:path w="2824405" h="1267761">
                <a:moveTo>
                  <a:pt x="0" y="0"/>
                </a:moveTo>
                <a:lnTo>
                  <a:pt x="2824405" y="0"/>
                </a:lnTo>
                <a:lnTo>
                  <a:pt x="2824405" y="1267762"/>
                </a:lnTo>
                <a:lnTo>
                  <a:pt x="0" y="1267762"/>
                </a:lnTo>
                <a:lnTo>
                  <a:pt x="0" y="0"/>
                </a:lnTo>
                <a:close/>
              </a:path>
            </a:pathLst>
          </a:custGeom>
          <a:blipFill>
            <a:blip r:embed="rId2"/>
            <a:stretch>
              <a:fillRect l="-11279" b="-20416"/>
            </a:stretch>
          </a:blipFill>
        </p:spPr>
        <p:txBody>
          <a:bodyPr/>
          <a:lstStyle/>
          <a:p>
            <a:endParaRPr lang="en-US"/>
          </a:p>
        </p:txBody>
      </p:sp>
      <p:sp>
        <p:nvSpPr>
          <p:cNvPr id="6" name="Freeform 6"/>
          <p:cNvSpPr/>
          <p:nvPr/>
        </p:nvSpPr>
        <p:spPr>
          <a:xfrm>
            <a:off x="11489411" y="664311"/>
            <a:ext cx="6021895" cy="8876442"/>
          </a:xfrm>
          <a:custGeom>
            <a:avLst/>
            <a:gdLst/>
            <a:ahLst/>
            <a:cxnLst/>
            <a:rect l="l" t="t" r="r" b="b"/>
            <a:pathLst>
              <a:path w="6021895" h="8876442">
                <a:moveTo>
                  <a:pt x="0" y="0"/>
                </a:moveTo>
                <a:lnTo>
                  <a:pt x="6021895" y="0"/>
                </a:lnTo>
                <a:lnTo>
                  <a:pt x="6021895" y="8876442"/>
                </a:lnTo>
                <a:lnTo>
                  <a:pt x="0" y="8876442"/>
                </a:lnTo>
                <a:lnTo>
                  <a:pt x="0" y="0"/>
                </a:lnTo>
                <a:close/>
              </a:path>
            </a:pathLst>
          </a:custGeom>
          <a:blipFill>
            <a:blip r:embed="rId3"/>
            <a:stretch>
              <a:fillRect l="-62422" r="-58681"/>
            </a:stretch>
          </a:blipFill>
        </p:spPr>
        <p:txBody>
          <a:bodyPr/>
          <a:lstStyle/>
          <a:p>
            <a:endParaRPr lang="en-US"/>
          </a:p>
        </p:txBody>
      </p:sp>
      <p:sp>
        <p:nvSpPr>
          <p:cNvPr id="7" name="Freeform 7"/>
          <p:cNvSpPr/>
          <p:nvPr/>
        </p:nvSpPr>
        <p:spPr>
          <a:xfrm>
            <a:off x="9406810" y="9540753"/>
            <a:ext cx="4876482" cy="516424"/>
          </a:xfrm>
          <a:custGeom>
            <a:avLst/>
            <a:gdLst/>
            <a:ahLst/>
            <a:cxnLst/>
            <a:rect l="l" t="t" r="r" b="b"/>
            <a:pathLst>
              <a:path w="4876482" h="516424">
                <a:moveTo>
                  <a:pt x="0" y="0"/>
                </a:moveTo>
                <a:lnTo>
                  <a:pt x="4876483" y="0"/>
                </a:lnTo>
                <a:lnTo>
                  <a:pt x="4876483" y="516423"/>
                </a:lnTo>
                <a:lnTo>
                  <a:pt x="0" y="516423"/>
                </a:lnTo>
                <a:lnTo>
                  <a:pt x="0" y="0"/>
                </a:lnTo>
                <a:close/>
              </a:path>
            </a:pathLst>
          </a:custGeom>
          <a:blipFill>
            <a:blip r:embed="rId4"/>
            <a:stretch>
              <a:fillRect t="-86495"/>
            </a:stretch>
          </a:blipFill>
        </p:spPr>
        <p:txBody>
          <a:bodyPr/>
          <a:lstStyle/>
          <a:p>
            <a:endParaRPr lang="en-US"/>
          </a:p>
        </p:txBody>
      </p:sp>
      <p:grpSp>
        <p:nvGrpSpPr>
          <p:cNvPr id="9" name="Group 9"/>
          <p:cNvGrpSpPr/>
          <p:nvPr/>
        </p:nvGrpSpPr>
        <p:grpSpPr>
          <a:xfrm>
            <a:off x="9406810" y="4719668"/>
            <a:ext cx="4821104" cy="4821085"/>
            <a:chOff x="0" y="0"/>
            <a:chExt cx="6350025" cy="6350000"/>
          </a:xfrm>
        </p:grpSpPr>
        <p:sp>
          <p:nvSpPr>
            <p:cNvPr id="10" name="Freeform 10"/>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5"/>
              <a:stretch>
                <a:fillRect/>
              </a:stretch>
            </a:blipFill>
          </p:spPr>
          <p:txBody>
            <a:bodyPr/>
            <a:lstStyle/>
            <a:p>
              <a:endParaRPr lang="en-US"/>
            </a:p>
          </p:txBody>
        </p:sp>
      </p:grpSp>
      <p:sp>
        <p:nvSpPr>
          <p:cNvPr id="11" name="TextBox 11"/>
          <p:cNvSpPr txBox="1"/>
          <p:nvPr/>
        </p:nvSpPr>
        <p:spPr>
          <a:xfrm>
            <a:off x="1945887" y="819452"/>
            <a:ext cx="4719039" cy="781684"/>
          </a:xfrm>
          <a:prstGeom prst="rect">
            <a:avLst/>
          </a:prstGeom>
        </p:spPr>
        <p:txBody>
          <a:bodyPr lIns="0" tIns="0" rIns="0" bIns="0" rtlCol="0" anchor="t">
            <a:spAutoFit/>
          </a:bodyPr>
          <a:lstStyle/>
          <a:p>
            <a:pPr algn="ctr">
              <a:lnSpc>
                <a:spcPts val="5740"/>
              </a:lnSpc>
            </a:pPr>
            <a:r>
              <a:rPr lang="en-US" sz="4100">
                <a:solidFill>
                  <a:srgbClr val="000000"/>
                </a:solidFill>
                <a:latin typeface="Bungee"/>
              </a:rPr>
              <a:t>Chương 2</a:t>
            </a:r>
          </a:p>
        </p:txBody>
      </p:sp>
      <p:sp>
        <p:nvSpPr>
          <p:cNvPr id="12" name="TextBox 12"/>
          <p:cNvSpPr txBox="1"/>
          <p:nvPr/>
        </p:nvSpPr>
        <p:spPr>
          <a:xfrm>
            <a:off x="1926001" y="1862095"/>
            <a:ext cx="7761387" cy="646416"/>
          </a:xfrm>
          <a:prstGeom prst="rect">
            <a:avLst/>
          </a:prstGeom>
        </p:spPr>
        <p:txBody>
          <a:bodyPr lIns="0" tIns="0" rIns="0" bIns="0" rtlCol="0" anchor="t">
            <a:spAutoFit/>
          </a:bodyPr>
          <a:lstStyle/>
          <a:p>
            <a:pPr algn="ctr">
              <a:lnSpc>
                <a:spcPts val="5320"/>
              </a:lnSpc>
            </a:pPr>
            <a:r>
              <a:rPr lang="en-US" sz="3800">
                <a:solidFill>
                  <a:srgbClr val="000000"/>
                </a:solidFill>
                <a:latin typeface="Paytone One"/>
              </a:rPr>
              <a:t>2. Tìm hiểu về công cụ Adobe XD  </a:t>
            </a:r>
          </a:p>
        </p:txBody>
      </p:sp>
      <p:sp>
        <p:nvSpPr>
          <p:cNvPr id="13" name="TextBox 13"/>
          <p:cNvSpPr txBox="1"/>
          <p:nvPr/>
        </p:nvSpPr>
        <p:spPr>
          <a:xfrm>
            <a:off x="1924810" y="2870461"/>
            <a:ext cx="7466775" cy="5527040"/>
          </a:xfrm>
          <a:prstGeom prst="rect">
            <a:avLst/>
          </a:prstGeom>
        </p:spPr>
        <p:txBody>
          <a:bodyPr lIns="0" tIns="0" rIns="0" bIns="0" rtlCol="0" anchor="t">
            <a:spAutoFit/>
          </a:bodyPr>
          <a:lstStyle/>
          <a:p>
            <a:pPr>
              <a:lnSpc>
                <a:spcPts val="6160"/>
              </a:lnSpc>
            </a:pPr>
            <a:r>
              <a:rPr lang="en-US" sz="4400">
                <a:solidFill>
                  <a:srgbClr val="000000"/>
                </a:solidFill>
                <a:latin typeface="Arial"/>
              </a:rPr>
              <a:t>    Adobe XD là một công cụ mạnh mẽ và tiện ích để thiết kế giao diện người dùng, mang lại sự linh hoạt và hiệu suất trong quá trình phát triển sản phẩm.</a:t>
            </a:r>
          </a:p>
          <a:p>
            <a:pPr algn="just">
              <a:lnSpc>
                <a:spcPts val="6160"/>
              </a:lnSpc>
            </a:pPr>
            <a:endParaRPr lang="en-US" sz="4400">
              <a:solidFill>
                <a:srgbClr val="000000"/>
              </a:solidFill>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TotalTime>
  <Words>1453</Words>
  <Application>Microsoft Office PowerPoint</Application>
  <PresentationFormat>Custom</PresentationFormat>
  <Paragraphs>184</Paragraphs>
  <Slides>23</Slides>
  <Notes>1</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23</vt:i4>
      </vt:variant>
    </vt:vector>
  </HeadingPairs>
  <TitlesOfParts>
    <vt:vector size="40" baseType="lpstr">
      <vt:lpstr>#9Slide03 Montserrat</vt:lpstr>
      <vt:lpstr>Paytone One Semi-Bold</vt:lpstr>
      <vt:lpstr>Bungee</vt:lpstr>
      <vt:lpstr>#9Slide03 Montserrat Bold</vt:lpstr>
      <vt:lpstr>Calibri</vt:lpstr>
      <vt:lpstr>DM Sans Bold</vt:lpstr>
      <vt:lpstr>Calibri (Body)</vt:lpstr>
      <vt:lpstr>Sriracha</vt:lpstr>
      <vt:lpstr>Arial Italics</vt:lpstr>
      <vt:lpstr>Poppins Ultra-Bold</vt:lpstr>
      <vt:lpstr>Oswald Bold</vt:lpstr>
      <vt:lpstr>Archivo Black Bold</vt:lpstr>
      <vt:lpstr>Google Sans Text</vt:lpstr>
      <vt:lpstr>Arial Bold</vt:lpstr>
      <vt:lpstr>Arial</vt:lpstr>
      <vt:lpstr>Paytone One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Tím Hồng 3D Bản trình bày đấu thầu Bản thuyết trình kinh doanh</dc:title>
  <dc:creator>Kim Ngan</dc:creator>
  <cp:lastModifiedBy>Kim Ngan</cp:lastModifiedBy>
  <cp:revision>9</cp:revision>
  <dcterms:created xsi:type="dcterms:W3CDTF">2006-08-16T00:00:00Z</dcterms:created>
  <dcterms:modified xsi:type="dcterms:W3CDTF">2025-01-08T20:39:16Z</dcterms:modified>
  <dc:identifier>DAF5TfoJlRw</dc:identifier>
</cp:coreProperties>
</file>